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4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9" r:id="rId3"/>
    <p:sldId id="290" r:id="rId4"/>
    <p:sldId id="270" r:id="rId5"/>
    <p:sldId id="273" r:id="rId6"/>
    <p:sldId id="271" r:id="rId7"/>
    <p:sldId id="274" r:id="rId8"/>
    <p:sldId id="276" r:id="rId9"/>
    <p:sldId id="277" r:id="rId10"/>
    <p:sldId id="278" r:id="rId11"/>
    <p:sldId id="285" r:id="rId12"/>
    <p:sldId id="279" r:id="rId13"/>
    <p:sldId id="280" r:id="rId14"/>
    <p:sldId id="281" r:id="rId15"/>
    <p:sldId id="282" r:id="rId16"/>
    <p:sldId id="284" r:id="rId17"/>
    <p:sldId id="283" r:id="rId18"/>
    <p:sldId id="288" r:id="rId19"/>
    <p:sldId id="291" r:id="rId20"/>
    <p:sldId id="286" r:id="rId21"/>
    <p:sldId id="287" r:id="rId22"/>
    <p:sldId id="289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2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11"/>
    <p:restoredTop sz="92166"/>
  </p:normalViewPr>
  <p:slideViewPr>
    <p:cSldViewPr snapToGrid="0" snapToObjects="1">
      <p:cViewPr>
        <p:scale>
          <a:sx n="100" d="100"/>
          <a:sy n="100" d="100"/>
        </p:scale>
        <p:origin x="24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72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5D31A3-BD0E-8B42-A13D-26B59A9E8AE7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502D02-8FBF-A44C-8E19-627F096BE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69664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3C337-E197-5540-9B03-9E8FE2BA91E8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46B6AA-9369-BC4A-BF24-4E3729E049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019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46B6AA-9369-BC4A-BF24-4E3729E0497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5225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46B6AA-9369-BC4A-BF24-4E3729E0497C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038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53011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083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326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71475"/>
            <a:ext cx="7315200" cy="335891"/>
          </a:xfrm>
          <a:ln>
            <a:noFill/>
          </a:ln>
        </p:spPr>
        <p:txBody>
          <a:bodyPr>
            <a:noAutofit/>
          </a:bodyPr>
          <a:lstStyle>
            <a:lvl1pPr>
              <a:defRPr sz="1800" u="sng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66158"/>
            <a:ext cx="10515600" cy="5210805"/>
          </a:xfrm>
        </p:spPr>
        <p:txBody>
          <a:bodyPr/>
          <a:lstStyle>
            <a:lvl1pPr>
              <a:lnSpc>
                <a:spcPct val="200000"/>
              </a:lnSpc>
              <a:defRPr sz="2000">
                <a:latin typeface="Microsoft YaHei" charset="0"/>
                <a:ea typeface="Microsoft YaHei" charset="0"/>
                <a:cs typeface="Microsoft YaHei" charset="0"/>
              </a:defRPr>
            </a:lvl1pPr>
            <a:lvl2pPr>
              <a:lnSpc>
                <a:spcPct val="150000"/>
              </a:lnSpc>
              <a:defRPr sz="1800"/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二级</a:t>
            </a:r>
          </a:p>
          <a:p>
            <a:pPr lvl="2"/>
            <a:r>
              <a:rPr lang="zh-CN" altLang="en-US" dirty="0" smtClean="0"/>
              <a:t>三级</a:t>
            </a:r>
          </a:p>
          <a:p>
            <a:pPr lvl="3"/>
            <a:r>
              <a:rPr lang="zh-CN" altLang="en-US" dirty="0" smtClean="0"/>
              <a:t>四级</a:t>
            </a:r>
          </a:p>
          <a:p>
            <a:pPr lvl="4"/>
            <a:r>
              <a:rPr lang="zh-CN" altLang="en-US" dirty="0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14731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350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0791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3980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496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4634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0640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2437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82186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5" r:id="rId1"/>
    <p:sldLayoutId id="2147483916" r:id="rId2"/>
    <p:sldLayoutId id="2147483917" r:id="rId3"/>
    <p:sldLayoutId id="2147483918" r:id="rId4"/>
    <p:sldLayoutId id="2147483919" r:id="rId5"/>
    <p:sldLayoutId id="2147483920" r:id="rId6"/>
    <p:sldLayoutId id="2147483921" r:id="rId7"/>
    <p:sldLayoutId id="2147483922" r:id="rId8"/>
    <p:sldLayoutId id="2147483923" r:id="rId9"/>
    <p:sldLayoutId id="2147483924" r:id="rId10"/>
    <p:sldLayoutId id="2147483925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STHeiti Light" charset="-122"/>
          <a:ea typeface="STHeiti Light" charset="-122"/>
          <a:cs typeface="STHeiti Light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866900" y="1170782"/>
            <a:ext cx="9144000" cy="2387600"/>
          </a:xfrm>
        </p:spPr>
        <p:txBody>
          <a:bodyPr/>
          <a:lstStyle/>
          <a:p>
            <a:r>
              <a:rPr kumimoji="1" lang="zh-CN" altLang="en-US" dirty="0" smtClean="0"/>
              <a:t>挑战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66900" y="3558382"/>
            <a:ext cx="9144000" cy="1655762"/>
          </a:xfrm>
        </p:spPr>
        <p:txBody>
          <a:bodyPr/>
          <a:lstStyle/>
          <a:p>
            <a:r>
              <a:rPr kumimoji="1" lang="en-US" altLang="zh-CN" dirty="0" smtClean="0"/>
              <a:t>React Native</a:t>
            </a:r>
            <a:endParaRPr kumimoji="1" lang="zh-CN" altLang="en-US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2618582"/>
            <a:ext cx="13208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</a:t>
            </a:r>
            <a:r>
              <a:rPr kumimoji="1" lang="zh-CN" altLang="en-US" dirty="0" smtClean="0"/>
              <a:t>解构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b="1" dirty="0">
                <a:solidFill>
                  <a:srgbClr val="CC7832"/>
                </a:solidFill>
              </a:rPr>
              <a:t>function </a:t>
            </a:r>
            <a:r>
              <a:rPr lang="en-US" altLang="zh-CN" dirty="0">
                <a:solidFill>
                  <a:srgbClr val="FFC66D"/>
                </a:solidFill>
              </a:rPr>
              <a:t>f </a:t>
            </a:r>
            <a:r>
              <a:rPr lang="en-US" altLang="zh-CN" dirty="0"/>
              <a:t>([ name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 err="1"/>
              <a:t>val</a:t>
            </a:r>
            <a:r>
              <a:rPr lang="en-US" altLang="zh-CN" dirty="0"/>
              <a:t> ]) {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dirty="0" err="1">
                <a:solidFill>
                  <a:srgbClr val="9876AA"/>
                </a:solidFill>
              </a:rPr>
              <a:t>console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9876AA"/>
                </a:solidFill>
              </a:rPr>
              <a:t>log</a:t>
            </a:r>
            <a:r>
              <a:rPr lang="en-US" altLang="zh-CN" dirty="0"/>
              <a:t>(name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 err="1"/>
              <a:t>val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}</a:t>
            </a:r>
            <a:br>
              <a:rPr lang="en-US" altLang="zh-CN" dirty="0"/>
            </a:br>
            <a:r>
              <a:rPr lang="en-US" altLang="zh-CN" b="1" dirty="0">
                <a:solidFill>
                  <a:srgbClr val="CC7832"/>
                </a:solidFill>
              </a:rPr>
              <a:t>function </a:t>
            </a:r>
            <a:r>
              <a:rPr lang="en-US" altLang="zh-CN" dirty="0">
                <a:solidFill>
                  <a:srgbClr val="FFC66D"/>
                </a:solidFill>
              </a:rPr>
              <a:t>g </a:t>
            </a:r>
            <a:r>
              <a:rPr lang="en-US" altLang="zh-CN" dirty="0"/>
              <a:t>({ name: n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 err="1"/>
              <a:t>val</a:t>
            </a:r>
            <a:r>
              <a:rPr lang="en-US" altLang="zh-CN" dirty="0"/>
              <a:t>: v }) {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dirty="0" err="1">
                <a:solidFill>
                  <a:srgbClr val="9876AA"/>
                </a:solidFill>
              </a:rPr>
              <a:t>console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9876AA"/>
                </a:solidFill>
              </a:rPr>
              <a:t>log</a:t>
            </a:r>
            <a:r>
              <a:rPr lang="en-US" altLang="zh-CN" dirty="0"/>
              <a:t>(n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v)</a:t>
            </a:r>
            <a:br>
              <a:rPr lang="en-US" altLang="zh-CN" dirty="0"/>
            </a:br>
            <a:r>
              <a:rPr lang="en-US" altLang="zh-CN" dirty="0"/>
              <a:t>}</a:t>
            </a:r>
            <a:br>
              <a:rPr lang="en-US" altLang="zh-CN" dirty="0"/>
            </a:br>
            <a:r>
              <a:rPr lang="en-US" altLang="zh-CN" b="1" dirty="0">
                <a:solidFill>
                  <a:srgbClr val="CC7832"/>
                </a:solidFill>
              </a:rPr>
              <a:t>function </a:t>
            </a:r>
            <a:r>
              <a:rPr lang="en-US" altLang="zh-CN" dirty="0">
                <a:solidFill>
                  <a:srgbClr val="FFC66D"/>
                </a:solidFill>
              </a:rPr>
              <a:t>h </a:t>
            </a:r>
            <a:r>
              <a:rPr lang="en-US" altLang="zh-CN" dirty="0"/>
              <a:t>({ name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 err="1"/>
              <a:t>val</a:t>
            </a:r>
            <a:r>
              <a:rPr lang="en-US" altLang="zh-CN" dirty="0"/>
              <a:t> }) {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dirty="0" err="1">
                <a:solidFill>
                  <a:srgbClr val="9876AA"/>
                </a:solidFill>
              </a:rPr>
              <a:t>console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9876AA"/>
                </a:solidFill>
              </a:rPr>
              <a:t>log</a:t>
            </a:r>
            <a:r>
              <a:rPr lang="en-US" altLang="zh-CN" dirty="0"/>
              <a:t>(name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 err="1"/>
              <a:t>val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}</a:t>
            </a:r>
            <a:br>
              <a:rPr lang="en-US" altLang="zh-CN" dirty="0"/>
            </a:br>
            <a:r>
              <a:rPr lang="en-US" altLang="zh-CN" dirty="0">
                <a:solidFill>
                  <a:srgbClr val="FFC66D"/>
                </a:solidFill>
              </a:rPr>
              <a:t>f</a:t>
            </a:r>
            <a:r>
              <a:rPr lang="en-US" altLang="zh-CN" dirty="0"/>
              <a:t>([ </a:t>
            </a:r>
            <a:r>
              <a:rPr lang="en-US" altLang="zh-CN" dirty="0">
                <a:solidFill>
                  <a:srgbClr val="6A8759"/>
                </a:solidFill>
              </a:rPr>
              <a:t>"bar"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42 </a:t>
            </a:r>
            <a:r>
              <a:rPr lang="en-US" altLang="zh-CN" dirty="0"/>
              <a:t>])</a:t>
            </a:r>
            <a:br>
              <a:rPr lang="en-US" altLang="zh-CN" dirty="0"/>
            </a:br>
            <a:r>
              <a:rPr lang="en-US" altLang="zh-CN" dirty="0">
                <a:solidFill>
                  <a:srgbClr val="FFC66D"/>
                </a:solidFill>
              </a:rPr>
              <a:t>g</a:t>
            </a:r>
            <a:r>
              <a:rPr lang="en-US" altLang="zh-CN" dirty="0"/>
              <a:t>({ </a:t>
            </a:r>
            <a:r>
              <a:rPr lang="en-US" altLang="zh-CN" dirty="0">
                <a:solidFill>
                  <a:srgbClr val="9876AA"/>
                </a:solidFill>
              </a:rPr>
              <a:t>name</a:t>
            </a:r>
            <a:r>
              <a:rPr lang="en-US" altLang="zh-CN" dirty="0"/>
              <a:t>: </a:t>
            </a:r>
            <a:r>
              <a:rPr lang="en-US" altLang="zh-CN" dirty="0">
                <a:solidFill>
                  <a:srgbClr val="6A8759"/>
                </a:solidFill>
              </a:rPr>
              <a:t>"foo"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 err="1">
                <a:solidFill>
                  <a:srgbClr val="9876AA"/>
                </a:solidFill>
              </a:rPr>
              <a:t>val</a:t>
            </a:r>
            <a:r>
              <a:rPr lang="en-US" altLang="zh-CN" dirty="0"/>
              <a:t>:  </a:t>
            </a:r>
            <a:r>
              <a:rPr lang="en-US" altLang="zh-CN" dirty="0">
                <a:solidFill>
                  <a:srgbClr val="6897BB"/>
                </a:solidFill>
              </a:rPr>
              <a:t>7 </a:t>
            </a:r>
            <a:r>
              <a:rPr lang="en-US" altLang="zh-CN" dirty="0"/>
              <a:t>})</a:t>
            </a:r>
            <a:br>
              <a:rPr lang="en-US" altLang="zh-CN" dirty="0"/>
            </a:br>
            <a:r>
              <a:rPr lang="en-US" altLang="zh-CN" dirty="0">
                <a:solidFill>
                  <a:srgbClr val="FFC66D"/>
                </a:solidFill>
              </a:rPr>
              <a:t>h</a:t>
            </a:r>
            <a:r>
              <a:rPr lang="en-US" altLang="zh-CN" dirty="0"/>
              <a:t>({ </a:t>
            </a:r>
            <a:r>
              <a:rPr lang="en-US" altLang="zh-CN" dirty="0">
                <a:solidFill>
                  <a:srgbClr val="9876AA"/>
                </a:solidFill>
              </a:rPr>
              <a:t>name</a:t>
            </a:r>
            <a:r>
              <a:rPr lang="en-US" altLang="zh-CN" dirty="0"/>
              <a:t>: </a:t>
            </a:r>
            <a:r>
              <a:rPr lang="en-US" altLang="zh-CN" dirty="0">
                <a:solidFill>
                  <a:srgbClr val="6A8759"/>
                </a:solidFill>
              </a:rPr>
              <a:t>"bar"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 err="1">
                <a:solidFill>
                  <a:srgbClr val="9876AA"/>
                </a:solidFill>
              </a:rPr>
              <a:t>val</a:t>
            </a:r>
            <a:r>
              <a:rPr lang="en-US" altLang="zh-CN" dirty="0"/>
              <a:t>: </a:t>
            </a:r>
            <a:r>
              <a:rPr lang="en-US" altLang="zh-CN" dirty="0">
                <a:solidFill>
                  <a:srgbClr val="6897BB"/>
                </a:solidFill>
              </a:rPr>
              <a:t>42 </a:t>
            </a:r>
            <a:r>
              <a:rPr lang="en-US" altLang="zh-CN" dirty="0"/>
              <a:t>})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6020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</a:t>
            </a:r>
            <a:r>
              <a:rPr kumimoji="1" lang="zh-CN" altLang="en-US" dirty="0" smtClean="0"/>
              <a:t>展开操作符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66159"/>
            <a:ext cx="7670800" cy="2615241"/>
          </a:xfrm>
          <a:solidFill>
            <a:schemeClr val="bg1">
              <a:lumMod val="85000"/>
              <a:lumOff val="1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 err="1"/>
              <a:t>params</a:t>
            </a:r>
            <a:r>
              <a:rPr lang="en-US" altLang="zh-CN" dirty="0"/>
              <a:t> = [ </a:t>
            </a:r>
            <a:r>
              <a:rPr lang="en-US" altLang="zh-CN" dirty="0">
                <a:solidFill>
                  <a:srgbClr val="6A8759"/>
                </a:solidFill>
              </a:rPr>
              <a:t>"hello"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b="1" dirty="0">
                <a:solidFill>
                  <a:srgbClr val="CC7832"/>
                </a:solidFill>
              </a:rPr>
              <a:t>true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7 </a:t>
            </a:r>
            <a:r>
              <a:rPr lang="en-US" altLang="zh-CN" dirty="0"/>
              <a:t>]</a:t>
            </a:r>
            <a:br>
              <a:rPr lang="en-US" altLang="zh-CN" dirty="0"/>
            </a:b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/>
              <a:t>other = [ </a:t>
            </a:r>
            <a:r>
              <a:rPr lang="en-US" altLang="zh-CN" dirty="0">
                <a:solidFill>
                  <a:srgbClr val="6897BB"/>
                </a:solidFill>
              </a:rPr>
              <a:t>1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2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...</a:t>
            </a:r>
            <a:r>
              <a:rPr lang="en-US" altLang="zh-CN" dirty="0" err="1"/>
              <a:t>params</a:t>
            </a:r>
            <a:r>
              <a:rPr lang="en-US" altLang="zh-CN" dirty="0"/>
              <a:t> ] </a:t>
            </a:r>
            <a:r>
              <a:rPr lang="en-US" altLang="zh-CN" dirty="0">
                <a:solidFill>
                  <a:srgbClr val="808080"/>
                </a:solidFill>
              </a:rPr>
              <a:t>// [ 1, 2, "hello", true, 7 </a:t>
            </a:r>
            <a:r>
              <a:rPr lang="en-US" altLang="zh-CN" dirty="0" smtClean="0">
                <a:solidFill>
                  <a:srgbClr val="808080"/>
                </a:solidFill>
              </a:rPr>
              <a:t>]</a:t>
            </a:r>
            <a:r>
              <a:rPr lang="en-US" altLang="zh-CN" dirty="0">
                <a:solidFill>
                  <a:srgbClr val="808080"/>
                </a:solidFill>
              </a:rPr>
              <a:t/>
            </a:r>
            <a:br>
              <a:rPr lang="en-US" altLang="zh-CN" dirty="0">
                <a:solidFill>
                  <a:srgbClr val="808080"/>
                </a:solidFill>
              </a:rPr>
            </a:b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 err="1"/>
              <a:t>str</a:t>
            </a:r>
            <a:r>
              <a:rPr lang="en-US" altLang="zh-CN" dirty="0"/>
              <a:t> = </a:t>
            </a:r>
            <a:r>
              <a:rPr lang="en-US" altLang="zh-CN" dirty="0">
                <a:solidFill>
                  <a:srgbClr val="6A8759"/>
                </a:solidFill>
              </a:rPr>
              <a:t>"foo"</a:t>
            </a:r>
            <a:br>
              <a:rPr lang="en-US" altLang="zh-CN" dirty="0">
                <a:solidFill>
                  <a:srgbClr val="6A8759"/>
                </a:solidFill>
              </a:rPr>
            </a:b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 smtClean="0"/>
              <a:t>chars </a:t>
            </a:r>
            <a:r>
              <a:rPr lang="en-US" altLang="zh-CN" dirty="0"/>
              <a:t>= [ ...</a:t>
            </a:r>
            <a:r>
              <a:rPr lang="en-US" altLang="zh-CN" dirty="0" err="1"/>
              <a:t>str</a:t>
            </a:r>
            <a:r>
              <a:rPr lang="en-US" altLang="zh-CN" dirty="0"/>
              <a:t> ] </a:t>
            </a:r>
            <a:r>
              <a:rPr lang="en-US" altLang="zh-CN" dirty="0" smtClean="0">
                <a:solidFill>
                  <a:srgbClr val="808080"/>
                </a:solidFill>
              </a:rPr>
              <a:t>// </a:t>
            </a:r>
            <a:r>
              <a:rPr lang="en-US" altLang="zh-CN" dirty="0">
                <a:solidFill>
                  <a:srgbClr val="808080"/>
                </a:solidFill>
              </a:rPr>
              <a:t>[ "f", "o", "o" ]</a:t>
            </a:r>
            <a:endParaRPr kumimoji="1"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838200" y="3840193"/>
            <a:ext cx="7670800" cy="261524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2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altLang="zh-CN" dirty="0"/>
              <a:t/>
            </a:r>
            <a:br>
              <a:rPr lang="de-DE" altLang="zh-CN" dirty="0"/>
            </a:br>
            <a:r>
              <a:rPr lang="de-DE" altLang="zh-CN" b="1" dirty="0" err="1">
                <a:solidFill>
                  <a:srgbClr val="CC7832"/>
                </a:solidFill>
              </a:rPr>
              <a:t>const</a:t>
            </a:r>
            <a:r>
              <a:rPr lang="de-DE" altLang="zh-CN" b="1" dirty="0">
                <a:solidFill>
                  <a:srgbClr val="CC7832"/>
                </a:solidFill>
              </a:rPr>
              <a:t> </a:t>
            </a:r>
            <a:r>
              <a:rPr lang="de-DE" altLang="zh-CN" dirty="0" err="1"/>
              <a:t>obj</a:t>
            </a:r>
            <a:r>
              <a:rPr lang="de-DE" altLang="zh-CN" dirty="0"/>
              <a:t> = { </a:t>
            </a:r>
            <a:r>
              <a:rPr lang="de-DE" altLang="zh-CN" dirty="0">
                <a:solidFill>
                  <a:srgbClr val="9876AA"/>
                </a:solidFill>
              </a:rPr>
              <a:t>a </a:t>
            </a:r>
            <a:r>
              <a:rPr lang="de-DE" altLang="zh-CN" dirty="0"/>
              <a:t>: </a:t>
            </a:r>
            <a:r>
              <a:rPr lang="de-DE" altLang="zh-CN" dirty="0">
                <a:solidFill>
                  <a:srgbClr val="6897BB"/>
                </a:solidFill>
              </a:rPr>
              <a:t>1</a:t>
            </a:r>
            <a:r>
              <a:rPr lang="de-DE" altLang="zh-CN" dirty="0">
                <a:solidFill>
                  <a:srgbClr val="CC7832"/>
                </a:solidFill>
              </a:rPr>
              <a:t>, </a:t>
            </a:r>
            <a:r>
              <a:rPr lang="de-DE" altLang="zh-CN" dirty="0">
                <a:solidFill>
                  <a:srgbClr val="9876AA"/>
                </a:solidFill>
              </a:rPr>
              <a:t>b </a:t>
            </a:r>
            <a:r>
              <a:rPr lang="de-DE" altLang="zh-CN" dirty="0"/>
              <a:t>: </a:t>
            </a:r>
            <a:r>
              <a:rPr lang="de-DE" altLang="zh-CN" dirty="0">
                <a:solidFill>
                  <a:srgbClr val="6897BB"/>
                </a:solidFill>
              </a:rPr>
              <a:t>2</a:t>
            </a:r>
            <a:r>
              <a:rPr lang="de-DE" altLang="zh-CN" dirty="0"/>
              <a:t>}</a:t>
            </a:r>
            <a:br>
              <a:rPr lang="de-DE" altLang="zh-CN" dirty="0"/>
            </a:br>
            <a:r>
              <a:rPr lang="de-DE" altLang="zh-CN" b="1" dirty="0" err="1">
                <a:solidFill>
                  <a:srgbClr val="CC7832"/>
                </a:solidFill>
              </a:rPr>
              <a:t>const</a:t>
            </a:r>
            <a:r>
              <a:rPr lang="de-DE" altLang="zh-CN" b="1" dirty="0">
                <a:solidFill>
                  <a:srgbClr val="CC7832"/>
                </a:solidFill>
              </a:rPr>
              <a:t> </a:t>
            </a:r>
            <a:r>
              <a:rPr lang="de-DE" altLang="zh-CN" dirty="0"/>
              <a:t>n1 = {...</a:t>
            </a:r>
            <a:r>
              <a:rPr lang="de-DE" altLang="zh-CN" dirty="0" err="1"/>
              <a:t>obj</a:t>
            </a:r>
            <a:r>
              <a:rPr lang="de-DE" altLang="zh-CN" dirty="0"/>
              <a:t>}</a:t>
            </a:r>
            <a:br>
              <a:rPr lang="de-DE" altLang="zh-CN" dirty="0"/>
            </a:br>
            <a:r>
              <a:rPr lang="de-DE" altLang="zh-CN" b="1" dirty="0" err="1">
                <a:solidFill>
                  <a:srgbClr val="CC7832"/>
                </a:solidFill>
              </a:rPr>
              <a:t>const</a:t>
            </a:r>
            <a:r>
              <a:rPr lang="de-DE" altLang="zh-CN" b="1" dirty="0">
                <a:solidFill>
                  <a:srgbClr val="CC7832"/>
                </a:solidFill>
              </a:rPr>
              <a:t> </a:t>
            </a:r>
            <a:r>
              <a:rPr lang="de-DE" altLang="zh-CN" dirty="0"/>
              <a:t>n2 = {...</a:t>
            </a:r>
            <a:r>
              <a:rPr lang="de-DE" altLang="zh-CN" dirty="0" err="1"/>
              <a:t>obj</a:t>
            </a:r>
            <a:r>
              <a:rPr lang="de-DE" altLang="zh-CN" dirty="0">
                <a:solidFill>
                  <a:srgbClr val="CC7832"/>
                </a:solidFill>
              </a:rPr>
              <a:t>, </a:t>
            </a:r>
            <a:r>
              <a:rPr lang="de-DE" altLang="zh-CN" dirty="0">
                <a:solidFill>
                  <a:srgbClr val="9876AA"/>
                </a:solidFill>
              </a:rPr>
              <a:t>c </a:t>
            </a:r>
            <a:r>
              <a:rPr lang="de-DE" altLang="zh-CN" dirty="0"/>
              <a:t>: </a:t>
            </a:r>
            <a:r>
              <a:rPr lang="de-DE" altLang="zh-CN" dirty="0">
                <a:solidFill>
                  <a:srgbClr val="6897BB"/>
                </a:solidFill>
              </a:rPr>
              <a:t>1</a:t>
            </a:r>
            <a:r>
              <a:rPr lang="de-DE" altLang="zh-CN" dirty="0"/>
              <a:t>}</a:t>
            </a:r>
            <a:br>
              <a:rPr lang="de-DE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6770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</a:t>
            </a:r>
            <a:r>
              <a:rPr kumimoji="1" lang="zh-CN" altLang="en-US" dirty="0" smtClean="0"/>
              <a:t>解构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/>
              <a:t>list = [ </a:t>
            </a:r>
            <a:r>
              <a:rPr lang="en-US" altLang="zh-CN" dirty="0">
                <a:solidFill>
                  <a:srgbClr val="6897BB"/>
                </a:solidFill>
              </a:rPr>
              <a:t>7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42 </a:t>
            </a:r>
            <a:r>
              <a:rPr lang="en-US" altLang="zh-CN" dirty="0"/>
              <a:t>]</a:t>
            </a:r>
            <a:br>
              <a:rPr lang="en-US" altLang="zh-CN" dirty="0"/>
            </a:b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/>
              <a:t>[ a = </a:t>
            </a:r>
            <a:r>
              <a:rPr lang="en-US" altLang="zh-CN" dirty="0">
                <a:solidFill>
                  <a:srgbClr val="6897BB"/>
                </a:solidFill>
              </a:rPr>
              <a:t>1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b = </a:t>
            </a:r>
            <a:r>
              <a:rPr lang="en-US" altLang="zh-CN" dirty="0">
                <a:solidFill>
                  <a:srgbClr val="6897BB"/>
                </a:solidFill>
              </a:rPr>
              <a:t>2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c = </a:t>
            </a:r>
            <a:r>
              <a:rPr lang="en-US" altLang="zh-CN" dirty="0">
                <a:solidFill>
                  <a:srgbClr val="6897BB"/>
                </a:solidFill>
              </a:rPr>
              <a:t>3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d ] = list</a:t>
            </a:r>
            <a:br>
              <a:rPr lang="en-US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6542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Es6 - Class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altLang="zh-CN" b="1" dirty="0">
                <a:solidFill>
                  <a:srgbClr val="CC7832"/>
                </a:solidFill>
              </a:rPr>
              <a:t>class </a:t>
            </a:r>
            <a:r>
              <a:rPr lang="en-US" altLang="zh-CN" dirty="0"/>
              <a:t>Shape {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dirty="0">
                <a:solidFill>
                  <a:srgbClr val="FFC66D"/>
                </a:solidFill>
              </a:rPr>
              <a:t>constructor </a:t>
            </a:r>
            <a:r>
              <a:rPr lang="en-US" altLang="zh-CN" dirty="0"/>
              <a:t>(id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x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y) {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 err="1">
                <a:solidFill>
                  <a:srgbClr val="CC7832"/>
                </a:solidFill>
              </a:rPr>
              <a:t>this</a:t>
            </a:r>
            <a:r>
              <a:rPr lang="en-US" altLang="zh-CN" dirty="0" err="1"/>
              <a:t>.id</a:t>
            </a:r>
            <a:r>
              <a:rPr lang="en-US" altLang="zh-CN" dirty="0"/>
              <a:t> = id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 err="1">
                <a:solidFill>
                  <a:srgbClr val="CC7832"/>
                </a:solidFill>
              </a:rPr>
              <a:t>this</a:t>
            </a:r>
            <a:r>
              <a:rPr lang="en-US" altLang="zh-CN" dirty="0" err="1"/>
              <a:t>.move</a:t>
            </a:r>
            <a:r>
              <a:rPr lang="en-US" altLang="zh-CN" dirty="0"/>
              <a:t>(x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y)</a:t>
            </a:r>
            <a:br>
              <a:rPr lang="en-US" altLang="zh-CN" dirty="0"/>
            </a:br>
            <a:r>
              <a:rPr lang="en-US" altLang="zh-CN" dirty="0"/>
              <a:t>  }</a:t>
            </a:r>
            <a:br>
              <a:rPr lang="en-US" altLang="zh-CN" dirty="0"/>
            </a:br>
            <a:r>
              <a:rPr lang="en-US" altLang="zh-CN" dirty="0"/>
              <a:t>  move (x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y) {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 err="1">
                <a:solidFill>
                  <a:srgbClr val="CC7832"/>
                </a:solidFill>
              </a:rPr>
              <a:t>this</a:t>
            </a:r>
            <a:r>
              <a:rPr lang="en-US" altLang="zh-CN" dirty="0" err="1"/>
              <a:t>.x</a:t>
            </a:r>
            <a:r>
              <a:rPr lang="en-US" altLang="zh-CN" dirty="0"/>
              <a:t> = x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 err="1">
                <a:solidFill>
                  <a:srgbClr val="CC7832"/>
                </a:solidFill>
              </a:rPr>
              <a:t>this</a:t>
            </a:r>
            <a:r>
              <a:rPr lang="en-US" altLang="zh-CN" dirty="0" err="1"/>
              <a:t>.y</a:t>
            </a:r>
            <a:r>
              <a:rPr lang="en-US" altLang="zh-CN" dirty="0"/>
              <a:t> = y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dirty="0" smtClean="0"/>
              <a:t>}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0494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95000"/>
              <a:lumOff val="5000"/>
            </a:schemeClr>
          </a:solidFill>
        </p:spPr>
        <p:txBody>
          <a:bodyPr/>
          <a:lstStyle/>
          <a:p>
            <a:r>
              <a:rPr kumimoji="1" lang="en-US" altLang="zh-CN" dirty="0" smtClean="0"/>
              <a:t>Es6 - </a:t>
            </a:r>
            <a:r>
              <a:rPr kumimoji="1" lang="zh-CN" altLang="en-US" dirty="0" smtClean="0"/>
              <a:t>继承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CN" b="1" dirty="0">
                <a:solidFill>
                  <a:srgbClr val="CC7832"/>
                </a:solidFill>
              </a:rPr>
              <a:t>class </a:t>
            </a:r>
            <a:r>
              <a:rPr lang="en-US" altLang="zh-CN" dirty="0"/>
              <a:t>Rectangle </a:t>
            </a:r>
            <a:r>
              <a:rPr lang="en-US" altLang="zh-CN" b="1" dirty="0">
                <a:solidFill>
                  <a:srgbClr val="CC7832"/>
                </a:solidFill>
              </a:rPr>
              <a:t>extends </a:t>
            </a:r>
            <a:r>
              <a:rPr lang="en-US" altLang="zh-CN" dirty="0"/>
              <a:t>Shape {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dirty="0">
                <a:solidFill>
                  <a:srgbClr val="FFC66D"/>
                </a:solidFill>
              </a:rPr>
              <a:t>constructor </a:t>
            </a:r>
            <a:r>
              <a:rPr lang="en-US" altLang="zh-CN" dirty="0"/>
              <a:t>(id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x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y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width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height) {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>
                <a:solidFill>
                  <a:srgbClr val="CC7832"/>
                </a:solidFill>
              </a:rPr>
              <a:t>super</a:t>
            </a:r>
            <a:r>
              <a:rPr lang="en-US" altLang="zh-CN" dirty="0"/>
              <a:t>(id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x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y)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 err="1">
                <a:solidFill>
                  <a:srgbClr val="CC7832"/>
                </a:solidFill>
              </a:rPr>
              <a:t>this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9876AA"/>
                </a:solidFill>
              </a:rPr>
              <a:t>width</a:t>
            </a:r>
            <a:r>
              <a:rPr lang="en-US" altLang="zh-CN" dirty="0">
                <a:solidFill>
                  <a:srgbClr val="9876AA"/>
                </a:solidFill>
              </a:rPr>
              <a:t>  </a:t>
            </a:r>
            <a:r>
              <a:rPr lang="en-US" altLang="zh-CN" dirty="0"/>
              <a:t>= width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 err="1">
                <a:solidFill>
                  <a:srgbClr val="CC7832"/>
                </a:solidFill>
              </a:rPr>
              <a:t>this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9876AA"/>
                </a:solidFill>
              </a:rPr>
              <a:t>height</a:t>
            </a:r>
            <a:r>
              <a:rPr lang="en-US" altLang="zh-CN" dirty="0">
                <a:solidFill>
                  <a:srgbClr val="9876AA"/>
                </a:solidFill>
              </a:rPr>
              <a:t> </a:t>
            </a:r>
            <a:r>
              <a:rPr lang="en-US" altLang="zh-CN" dirty="0"/>
              <a:t>= height</a:t>
            </a:r>
            <a:br>
              <a:rPr lang="en-US" altLang="zh-CN" dirty="0"/>
            </a:br>
            <a:r>
              <a:rPr lang="en-US" altLang="zh-CN" dirty="0"/>
              <a:t>  }</a:t>
            </a:r>
            <a:br>
              <a:rPr lang="en-US" altLang="zh-CN" dirty="0"/>
            </a:br>
            <a:r>
              <a:rPr lang="en-US" altLang="zh-CN" dirty="0"/>
              <a:t>}</a:t>
            </a:r>
            <a:br>
              <a:rPr lang="en-US" altLang="zh-CN" dirty="0"/>
            </a:br>
            <a:r>
              <a:rPr lang="en-US" altLang="zh-CN" b="1" dirty="0">
                <a:solidFill>
                  <a:srgbClr val="CC7832"/>
                </a:solidFill>
              </a:rPr>
              <a:t>class </a:t>
            </a:r>
            <a:r>
              <a:rPr lang="en-US" altLang="zh-CN" dirty="0"/>
              <a:t>Circle </a:t>
            </a:r>
            <a:r>
              <a:rPr lang="en-US" altLang="zh-CN" b="1" dirty="0">
                <a:solidFill>
                  <a:srgbClr val="CC7832"/>
                </a:solidFill>
              </a:rPr>
              <a:t>extends </a:t>
            </a:r>
            <a:r>
              <a:rPr lang="en-US" altLang="zh-CN" dirty="0"/>
              <a:t>Shape {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dirty="0">
                <a:solidFill>
                  <a:srgbClr val="FFC66D"/>
                </a:solidFill>
              </a:rPr>
              <a:t>constructor </a:t>
            </a:r>
            <a:r>
              <a:rPr lang="en-US" altLang="zh-CN" dirty="0"/>
              <a:t>(id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x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y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radius) {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>
                <a:solidFill>
                  <a:srgbClr val="CC7832"/>
                </a:solidFill>
              </a:rPr>
              <a:t>super</a:t>
            </a:r>
            <a:r>
              <a:rPr lang="en-US" altLang="zh-CN" dirty="0"/>
              <a:t>(id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x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y)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 err="1">
                <a:solidFill>
                  <a:srgbClr val="CC7832"/>
                </a:solidFill>
              </a:rPr>
              <a:t>this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9876AA"/>
                </a:solidFill>
              </a:rPr>
              <a:t>radius</a:t>
            </a:r>
            <a:r>
              <a:rPr lang="en-US" altLang="zh-CN" dirty="0">
                <a:solidFill>
                  <a:srgbClr val="9876AA"/>
                </a:solidFill>
              </a:rPr>
              <a:t> </a:t>
            </a:r>
            <a:r>
              <a:rPr lang="en-US" altLang="zh-CN" dirty="0"/>
              <a:t>= radius</a:t>
            </a:r>
            <a:br>
              <a:rPr lang="en-US" altLang="zh-CN" dirty="0"/>
            </a:br>
            <a:r>
              <a:rPr lang="en-US" altLang="zh-CN" dirty="0"/>
              <a:t>  }</a:t>
            </a:r>
            <a:br>
              <a:rPr lang="en-US" altLang="zh-CN" dirty="0"/>
            </a:br>
            <a:r>
              <a:rPr lang="en-US" altLang="zh-CN" dirty="0"/>
              <a:t>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98389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</a:t>
            </a:r>
            <a:r>
              <a:rPr kumimoji="1" lang="zh-CN" altLang="en-US" dirty="0" smtClean="0"/>
              <a:t>静态成员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CN" b="1" dirty="0">
                <a:solidFill>
                  <a:srgbClr val="CC7832"/>
                </a:solidFill>
              </a:rPr>
              <a:t>class </a:t>
            </a:r>
            <a:r>
              <a:rPr lang="en-US" altLang="zh-CN" dirty="0"/>
              <a:t>Rectangle </a:t>
            </a:r>
            <a:r>
              <a:rPr lang="en-US" altLang="zh-CN" b="1" dirty="0">
                <a:solidFill>
                  <a:srgbClr val="CC7832"/>
                </a:solidFill>
              </a:rPr>
              <a:t>extends </a:t>
            </a:r>
            <a:r>
              <a:rPr lang="en-US" altLang="zh-CN" dirty="0"/>
              <a:t>Shape {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b="1" dirty="0">
                <a:solidFill>
                  <a:srgbClr val="CC7832"/>
                </a:solidFill>
              </a:rPr>
              <a:t>static </a:t>
            </a:r>
            <a:r>
              <a:rPr lang="en-US" altLang="zh-CN" i="1" dirty="0" err="1">
                <a:solidFill>
                  <a:srgbClr val="FFC66D"/>
                </a:solidFill>
              </a:rPr>
              <a:t>defaultRectangle</a:t>
            </a:r>
            <a:r>
              <a:rPr lang="en-US" altLang="zh-CN" i="1" dirty="0">
                <a:solidFill>
                  <a:srgbClr val="FFC66D"/>
                </a:solidFill>
              </a:rPr>
              <a:t> </a:t>
            </a:r>
            <a:r>
              <a:rPr lang="en-US" altLang="zh-CN" dirty="0"/>
              <a:t>() {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>
                <a:solidFill>
                  <a:srgbClr val="CC7832"/>
                </a:solidFill>
              </a:rPr>
              <a:t>return new </a:t>
            </a:r>
            <a:r>
              <a:rPr lang="en-US" altLang="zh-CN" dirty="0"/>
              <a:t>Rectangle(</a:t>
            </a:r>
            <a:r>
              <a:rPr lang="en-US" altLang="zh-CN" dirty="0">
                <a:solidFill>
                  <a:srgbClr val="6A8759"/>
                </a:solidFill>
              </a:rPr>
              <a:t>"default"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100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100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}</a:t>
            </a:r>
            <a:br>
              <a:rPr lang="en-US" altLang="zh-CN" dirty="0"/>
            </a:br>
            <a:r>
              <a:rPr lang="en-US" altLang="zh-CN" dirty="0"/>
              <a:t>}</a:t>
            </a:r>
            <a:br>
              <a:rPr lang="en-US" altLang="zh-CN" dirty="0"/>
            </a:br>
            <a:r>
              <a:rPr lang="en-US" altLang="zh-CN" b="1" dirty="0">
                <a:solidFill>
                  <a:srgbClr val="CC7832"/>
                </a:solidFill>
              </a:rPr>
              <a:t>class </a:t>
            </a:r>
            <a:r>
              <a:rPr lang="en-US" altLang="zh-CN" dirty="0"/>
              <a:t>Circle </a:t>
            </a:r>
            <a:r>
              <a:rPr lang="en-US" altLang="zh-CN" b="1" dirty="0">
                <a:solidFill>
                  <a:srgbClr val="CC7832"/>
                </a:solidFill>
              </a:rPr>
              <a:t>extends </a:t>
            </a:r>
            <a:r>
              <a:rPr lang="en-US" altLang="zh-CN" dirty="0"/>
              <a:t>Shape {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b="1" dirty="0">
                <a:solidFill>
                  <a:srgbClr val="CC7832"/>
                </a:solidFill>
              </a:rPr>
              <a:t>static </a:t>
            </a:r>
            <a:r>
              <a:rPr lang="en-US" altLang="zh-CN" i="1" dirty="0" err="1">
                <a:solidFill>
                  <a:srgbClr val="FFC66D"/>
                </a:solidFill>
              </a:rPr>
              <a:t>defaultCircle</a:t>
            </a:r>
            <a:r>
              <a:rPr lang="en-US" altLang="zh-CN" i="1" dirty="0">
                <a:solidFill>
                  <a:srgbClr val="FFC66D"/>
                </a:solidFill>
              </a:rPr>
              <a:t> </a:t>
            </a:r>
            <a:r>
              <a:rPr lang="en-US" altLang="zh-CN" dirty="0"/>
              <a:t>() {</a:t>
            </a:r>
            <a:br>
              <a:rPr lang="en-US" altLang="zh-CN" dirty="0"/>
            </a:br>
            <a:r>
              <a:rPr lang="en-US" altLang="zh-CN" dirty="0"/>
              <a:t>    </a:t>
            </a:r>
            <a:r>
              <a:rPr lang="en-US" altLang="zh-CN" b="1" dirty="0">
                <a:solidFill>
                  <a:srgbClr val="CC7832"/>
                </a:solidFill>
              </a:rPr>
              <a:t>return new </a:t>
            </a:r>
            <a:r>
              <a:rPr lang="en-US" altLang="zh-CN" dirty="0"/>
              <a:t>Circle(</a:t>
            </a:r>
            <a:r>
              <a:rPr lang="en-US" altLang="zh-CN" dirty="0">
                <a:solidFill>
                  <a:srgbClr val="6A8759"/>
                </a:solidFill>
              </a:rPr>
              <a:t>"default"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100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}</a:t>
            </a:r>
            <a:br>
              <a:rPr lang="en-US" altLang="zh-CN" dirty="0"/>
            </a:br>
            <a:r>
              <a:rPr lang="en-US" altLang="zh-CN" dirty="0"/>
              <a:t>}</a:t>
            </a:r>
            <a:br>
              <a:rPr lang="en-US" altLang="zh-CN" dirty="0"/>
            </a:b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 err="1"/>
              <a:t>defRectangle</a:t>
            </a:r>
            <a:r>
              <a:rPr lang="en-US" altLang="zh-CN" dirty="0"/>
              <a:t> = </a:t>
            </a:r>
            <a:r>
              <a:rPr lang="en-US" altLang="zh-CN" dirty="0" err="1"/>
              <a:t>Rectangle.</a:t>
            </a:r>
            <a:r>
              <a:rPr lang="en-US" altLang="zh-CN" i="1" dirty="0" err="1">
                <a:solidFill>
                  <a:srgbClr val="FFC66D"/>
                </a:solidFill>
              </a:rPr>
              <a:t>defaultRectangle</a:t>
            </a:r>
            <a:r>
              <a:rPr lang="en-US" altLang="zh-CN" dirty="0"/>
              <a:t>()</a:t>
            </a:r>
            <a:br>
              <a:rPr lang="en-US" altLang="zh-CN" dirty="0"/>
            </a:br>
            <a:r>
              <a:rPr lang="en-US" altLang="zh-CN" dirty="0" err="1"/>
              <a:t>cosnt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9876AA"/>
                </a:solidFill>
              </a:rPr>
              <a:t>defCircle</a:t>
            </a:r>
            <a:r>
              <a:rPr lang="en-US" altLang="zh-CN" dirty="0">
                <a:solidFill>
                  <a:srgbClr val="9876AA"/>
                </a:solidFill>
              </a:rPr>
              <a:t>    </a:t>
            </a:r>
            <a:r>
              <a:rPr lang="en-US" altLang="zh-CN" dirty="0"/>
              <a:t>= </a:t>
            </a:r>
            <a:r>
              <a:rPr lang="en-US" altLang="zh-CN" dirty="0" err="1"/>
              <a:t>Circle.</a:t>
            </a:r>
            <a:r>
              <a:rPr lang="en-US" altLang="zh-CN" i="1" dirty="0" err="1">
                <a:solidFill>
                  <a:srgbClr val="FFC66D"/>
                </a:solidFill>
              </a:rPr>
              <a:t>defaultCircle</a:t>
            </a:r>
            <a:r>
              <a:rPr lang="en-US" altLang="zh-CN" dirty="0"/>
              <a:t>()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04177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Build in method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[ </a:t>
            </a:r>
            <a:r>
              <a:rPr lang="en-US" altLang="zh-CN" dirty="0">
                <a:solidFill>
                  <a:srgbClr val="6897BB"/>
                </a:solidFill>
              </a:rPr>
              <a:t>1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3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4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2 </a:t>
            </a:r>
            <a:r>
              <a:rPr lang="en-US" altLang="zh-CN" dirty="0"/>
              <a:t>].</a:t>
            </a:r>
            <a:r>
              <a:rPr lang="en-US" altLang="zh-CN" dirty="0">
                <a:solidFill>
                  <a:srgbClr val="FFC66D"/>
                </a:solidFill>
              </a:rPr>
              <a:t>find</a:t>
            </a:r>
            <a:r>
              <a:rPr lang="en-US" altLang="zh-CN" dirty="0"/>
              <a:t>(x =&gt; x &gt; </a:t>
            </a:r>
            <a:r>
              <a:rPr lang="en-US" altLang="zh-CN" dirty="0">
                <a:solidFill>
                  <a:srgbClr val="6897BB"/>
                </a:solidFill>
              </a:rPr>
              <a:t>3</a:t>
            </a:r>
            <a:r>
              <a:rPr lang="en-US" altLang="zh-CN" dirty="0"/>
              <a:t>) </a:t>
            </a:r>
            <a:r>
              <a:rPr lang="en-US" altLang="zh-CN" dirty="0">
                <a:solidFill>
                  <a:srgbClr val="808080"/>
                </a:solidFill>
              </a:rPr>
              <a:t>// 4</a:t>
            </a:r>
            <a:br>
              <a:rPr lang="en-US" altLang="zh-CN" dirty="0">
                <a:solidFill>
                  <a:srgbClr val="808080"/>
                </a:solidFill>
              </a:rPr>
            </a:br>
            <a:r>
              <a:rPr lang="en-US" altLang="zh-CN" dirty="0">
                <a:solidFill>
                  <a:srgbClr val="808080"/>
                </a:solidFill>
              </a:rPr>
              <a:t/>
            </a:r>
            <a:br>
              <a:rPr lang="en-US" altLang="zh-CN" dirty="0">
                <a:solidFill>
                  <a:srgbClr val="808080"/>
                </a:solidFill>
              </a:rPr>
            </a:br>
            <a:r>
              <a:rPr lang="en-US" altLang="zh-CN" b="1" dirty="0" err="1" smtClean="0">
                <a:solidFill>
                  <a:srgbClr val="CC7832"/>
                </a:solidFill>
              </a:rPr>
              <a:t>const</a:t>
            </a:r>
            <a:r>
              <a:rPr lang="en-US" altLang="zh-CN" b="1" dirty="0" smtClean="0">
                <a:solidFill>
                  <a:srgbClr val="CC7832"/>
                </a:solidFill>
              </a:rPr>
              <a:t> </a:t>
            </a:r>
            <a:r>
              <a:rPr lang="en-US" altLang="zh-CN" dirty="0">
                <a:solidFill>
                  <a:srgbClr val="FFC66D"/>
                </a:solidFill>
              </a:rPr>
              <a:t>plus2 </a:t>
            </a:r>
            <a:r>
              <a:rPr lang="en-US" altLang="zh-CN" dirty="0"/>
              <a:t>= x =&gt; </a:t>
            </a:r>
            <a:r>
              <a:rPr lang="en-US" altLang="zh-CN" dirty="0" smtClean="0">
                <a:solidFill>
                  <a:srgbClr val="6897BB"/>
                </a:solidFill>
              </a:rPr>
              <a:t>2</a:t>
            </a:r>
            <a:r>
              <a:rPr lang="en-US" altLang="zh-CN" dirty="0" smtClean="0"/>
              <a:t>*x</a:t>
            </a:r>
            <a:r>
              <a:rPr lang="en-US" altLang="zh-CN" dirty="0">
                <a:solidFill>
                  <a:srgbClr val="CC7832"/>
                </a:solidFill>
              </a:rPr>
              <a:t/>
            </a:r>
            <a:br>
              <a:rPr lang="en-US" altLang="zh-CN" dirty="0">
                <a:solidFill>
                  <a:srgbClr val="CC7832"/>
                </a:solidFill>
              </a:rPr>
            </a:br>
            <a:r>
              <a:rPr lang="en-US" altLang="zh-CN" b="1" dirty="0" err="1" smtClean="0">
                <a:solidFill>
                  <a:srgbClr val="CC7832"/>
                </a:solidFill>
              </a:rPr>
              <a:t>const</a:t>
            </a:r>
            <a:r>
              <a:rPr lang="en-US" altLang="zh-CN" b="1" dirty="0" smtClean="0">
                <a:solidFill>
                  <a:srgbClr val="CC7832"/>
                </a:solidFill>
              </a:rPr>
              <a:t> </a:t>
            </a:r>
            <a:r>
              <a:rPr lang="en-US" altLang="zh-CN" dirty="0"/>
              <a:t>sum = (x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y) =&gt; x + </a:t>
            </a:r>
            <a:r>
              <a:rPr lang="en-US" altLang="zh-CN" dirty="0" smtClean="0"/>
              <a:t>y</a:t>
            </a:r>
            <a:r>
              <a:rPr lang="en-US" altLang="zh-CN" dirty="0">
                <a:solidFill>
                  <a:srgbClr val="CC7832"/>
                </a:solidFill>
              </a:rPr>
              <a:t/>
            </a:r>
            <a:br>
              <a:rPr lang="en-US" altLang="zh-CN" dirty="0">
                <a:solidFill>
                  <a:srgbClr val="CC7832"/>
                </a:solidFill>
              </a:rPr>
            </a:br>
            <a:r>
              <a:rPr lang="en-US" altLang="zh-CN" dirty="0"/>
              <a:t>[</a:t>
            </a:r>
            <a:r>
              <a:rPr lang="en-US" altLang="zh-CN" dirty="0">
                <a:solidFill>
                  <a:srgbClr val="6897BB"/>
                </a:solidFill>
              </a:rPr>
              <a:t>1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2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3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>
                <a:solidFill>
                  <a:srgbClr val="6897BB"/>
                </a:solidFill>
              </a:rPr>
              <a:t>4</a:t>
            </a:r>
            <a:r>
              <a:rPr lang="en-US" altLang="zh-CN" dirty="0"/>
              <a:t>]</a:t>
            </a:r>
            <a:br>
              <a:rPr lang="en-US" altLang="zh-CN" dirty="0"/>
            </a:br>
            <a:r>
              <a:rPr lang="en-US" altLang="zh-CN" dirty="0"/>
              <a:t>  .</a:t>
            </a:r>
            <a:r>
              <a:rPr lang="en-US" altLang="zh-CN" dirty="0">
                <a:solidFill>
                  <a:srgbClr val="FFC66D"/>
                </a:solidFill>
              </a:rPr>
              <a:t>map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FFC66D"/>
                </a:solidFill>
              </a:rPr>
              <a:t>plus2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.</a:t>
            </a:r>
            <a:r>
              <a:rPr lang="en-US" altLang="zh-CN" dirty="0">
                <a:solidFill>
                  <a:srgbClr val="FFC66D"/>
                </a:solidFill>
              </a:rPr>
              <a:t>reduce</a:t>
            </a:r>
            <a:r>
              <a:rPr lang="en-US" altLang="zh-CN" dirty="0"/>
              <a:t>(sum)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5958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语法回顾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常量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变量 </a:t>
            </a:r>
            <a:r>
              <a:rPr kumimoji="1" lang="en-US" altLang="zh-CN" dirty="0" smtClean="0"/>
              <a:t>---</a:t>
            </a:r>
            <a:r>
              <a:rPr kumimoji="1" lang="zh-CN" altLang="en-US" dirty="0" smtClean="0"/>
              <a:t> 符合人的直觉</a:t>
            </a:r>
          </a:p>
          <a:p>
            <a:r>
              <a:rPr kumimoji="1" lang="zh-CN" altLang="en-US" dirty="0" smtClean="0"/>
              <a:t>箭头表达式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–</a:t>
            </a:r>
            <a:r>
              <a:rPr kumimoji="1" lang="zh-CN" altLang="en-US" dirty="0" smtClean="0"/>
              <a:t> 简化</a:t>
            </a:r>
            <a:r>
              <a:rPr kumimoji="1" lang="en-US" altLang="zh-CN" dirty="0" smtClean="0"/>
              <a:t>lambda</a:t>
            </a:r>
            <a:r>
              <a:rPr kumimoji="1" lang="zh-CN" altLang="en-US" dirty="0" smtClean="0"/>
              <a:t>表达式书写</a:t>
            </a:r>
            <a:endParaRPr kumimoji="1" lang="en-US" altLang="zh-CN" dirty="0" smtClean="0"/>
          </a:p>
          <a:p>
            <a:r>
              <a:rPr kumimoji="1" lang="zh-CN" altLang="en-US" dirty="0" smtClean="0"/>
              <a:t>解构</a:t>
            </a:r>
            <a:r>
              <a:rPr kumimoji="1" lang="en-US" altLang="zh-CN" dirty="0" smtClean="0"/>
              <a:t> / </a:t>
            </a:r>
            <a:r>
              <a:rPr kumimoji="1" lang="zh-CN" altLang="en-US" dirty="0" smtClean="0"/>
              <a:t>展开操作符 </a:t>
            </a:r>
            <a:r>
              <a:rPr kumimoji="1" lang="en-US" altLang="zh-CN" dirty="0" smtClean="0"/>
              <a:t>---</a:t>
            </a:r>
            <a:r>
              <a:rPr kumimoji="1" lang="zh-CN" altLang="en-US" dirty="0" smtClean="0"/>
              <a:t> 模式匹配</a:t>
            </a:r>
          </a:p>
          <a:p>
            <a:r>
              <a:rPr kumimoji="1" lang="zh-CN" altLang="en-US" dirty="0" smtClean="0"/>
              <a:t>类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增强</a:t>
            </a:r>
            <a:r>
              <a:rPr kumimoji="1" lang="en-US" altLang="zh-CN" dirty="0" smtClean="0"/>
              <a:t>OOP</a:t>
            </a:r>
            <a:r>
              <a:rPr kumimoji="1" lang="zh-CN" altLang="en-US" dirty="0" smtClean="0"/>
              <a:t>规范</a:t>
            </a:r>
            <a:endParaRPr kumimoji="1" lang="en-US" altLang="zh-CN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786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–</a:t>
            </a:r>
            <a:r>
              <a:rPr kumimoji="1" lang="zh-CN" altLang="en-US" dirty="0" smtClean="0"/>
              <a:t> 第一部分总结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3200" dirty="0">
                <a:latin typeface="Baoli SC" charset="-122"/>
                <a:ea typeface="Baoli SC" charset="-122"/>
                <a:cs typeface="Baoli SC" charset="-122"/>
              </a:rPr>
              <a:t>从</a:t>
            </a:r>
            <a:r>
              <a:rPr kumimoji="1" lang="en-US" altLang="zh-CN" sz="3200" dirty="0">
                <a:latin typeface="Baoli SC" charset="-122"/>
                <a:ea typeface="Baoli SC" charset="-122"/>
                <a:cs typeface="Baoli SC" charset="-122"/>
              </a:rPr>
              <a:t>Es6</a:t>
            </a:r>
            <a:r>
              <a:rPr kumimoji="1" lang="zh-CN" altLang="en-US" sz="3200" dirty="0">
                <a:latin typeface="Baoli SC" charset="-122"/>
                <a:ea typeface="Baoli SC" charset="-122"/>
                <a:cs typeface="Baoli SC" charset="-122"/>
              </a:rPr>
              <a:t>开始</a:t>
            </a:r>
            <a:r>
              <a:rPr kumimoji="1" lang="en-US" altLang="zh-CN" sz="3200" dirty="0" err="1">
                <a:latin typeface="Baoli SC" charset="-122"/>
                <a:ea typeface="Baoli SC" charset="-122"/>
                <a:cs typeface="Baoli SC" charset="-122"/>
              </a:rPr>
              <a:t>javascript</a:t>
            </a:r>
            <a:r>
              <a:rPr kumimoji="1" lang="zh-CN" altLang="en-US" sz="3200" dirty="0">
                <a:latin typeface="Baoli SC" charset="-122"/>
                <a:ea typeface="Baoli SC" charset="-122"/>
                <a:cs typeface="Baoli SC" charset="-122"/>
              </a:rPr>
              <a:t>已经变成了一门全新的语言，新时代的</a:t>
            </a:r>
            <a:r>
              <a:rPr kumimoji="1" lang="en-US" altLang="zh-CN" sz="3200" dirty="0" err="1">
                <a:latin typeface="Baoli SC" charset="-122"/>
                <a:ea typeface="Baoli SC" charset="-122"/>
                <a:cs typeface="Baoli SC" charset="-122"/>
              </a:rPr>
              <a:t>js</a:t>
            </a:r>
            <a:r>
              <a:rPr kumimoji="1" lang="zh-CN" altLang="en-US" sz="3200" dirty="0">
                <a:latin typeface="Baoli SC" charset="-122"/>
                <a:ea typeface="Baoli SC" charset="-122"/>
                <a:cs typeface="Baoli SC" charset="-122"/>
              </a:rPr>
              <a:t>程序员已经可以抛弃很多旧有的概念去使用</a:t>
            </a:r>
            <a:r>
              <a:rPr kumimoji="1" lang="en-US" altLang="zh-CN" sz="3200" dirty="0" err="1">
                <a:latin typeface="Baoli SC" charset="-122"/>
                <a:ea typeface="Baoli SC" charset="-122"/>
                <a:cs typeface="Baoli SC" charset="-122"/>
              </a:rPr>
              <a:t>javascript</a:t>
            </a:r>
            <a:r>
              <a:rPr kumimoji="1" lang="zh-CN" altLang="en-US" sz="3200" dirty="0">
                <a:latin typeface="Baoli SC" charset="-122"/>
                <a:ea typeface="Baoli SC" charset="-122"/>
                <a:cs typeface="Baoli SC" charset="-122"/>
              </a:rPr>
              <a:t>，比如原型链。</a:t>
            </a:r>
          </a:p>
          <a:p>
            <a:pPr marL="0" indent="0">
              <a:buNone/>
            </a:pP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008025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Import</a:t>
            </a:r>
            <a:r>
              <a:rPr kumimoji="1" lang="en-US" altLang="zh-CN" dirty="0" smtClean="0"/>
              <a:t>/Export</a:t>
            </a:r>
            <a:r>
              <a:rPr kumimoji="1" lang="zh-CN" altLang="en-US" dirty="0" smtClean="0"/>
              <a:t>相关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0962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</a:t>
            </a:r>
            <a:r>
              <a:rPr kumimoji="1" lang="zh-CN" altLang="en-US" dirty="0" smtClean="0"/>
              <a:t>简介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ECMAScript(European </a:t>
            </a:r>
            <a:r>
              <a:rPr lang="en-US" altLang="zh-CN" dirty="0"/>
              <a:t>Computer Manufacturers Association </a:t>
            </a:r>
            <a:r>
              <a:rPr lang="en-US" altLang="zh-CN" dirty="0" smtClean="0"/>
              <a:t>Script)</a:t>
            </a:r>
          </a:p>
          <a:p>
            <a:r>
              <a:rPr lang="en-US" altLang="zh-CN" dirty="0" smtClean="0"/>
              <a:t>ES5 2009 – strict mode, </a:t>
            </a:r>
            <a:r>
              <a:rPr lang="zh-CN" altLang="en-US" dirty="0" smtClean="0"/>
              <a:t>反射</a:t>
            </a:r>
            <a:endParaRPr lang="en-US" altLang="zh-CN" dirty="0" smtClean="0"/>
          </a:p>
          <a:p>
            <a:r>
              <a:rPr lang="en-US" altLang="zh-CN" dirty="0" smtClean="0"/>
              <a:t>ES6 2015 – </a:t>
            </a:r>
            <a:r>
              <a:rPr lang="zh-CN" altLang="en-US" dirty="0" smtClean="0"/>
              <a:t>改革、削弱副作用、加强封装、模式匹配</a:t>
            </a:r>
          </a:p>
          <a:p>
            <a:r>
              <a:rPr lang="en-US" altLang="zh-CN" dirty="0" smtClean="0"/>
              <a:t>ES7 </a:t>
            </a:r>
            <a:r>
              <a:rPr lang="zh-CN" altLang="en-US" dirty="0" smtClean="0"/>
              <a:t>（开发阶段）</a:t>
            </a:r>
            <a:endParaRPr lang="en-US" altLang="zh-CN" dirty="0"/>
          </a:p>
          <a:p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035648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import/export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66159"/>
            <a:ext cx="7950200" cy="1510341"/>
          </a:xfrm>
          <a:solidFill>
            <a:schemeClr val="bg1">
              <a:lumMod val="85000"/>
              <a:lumOff val="15000"/>
            </a:schemeClr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CN" dirty="0">
                <a:solidFill>
                  <a:srgbClr val="808080"/>
                </a:solidFill>
              </a:rPr>
              <a:t>//  lib/</a:t>
            </a:r>
            <a:r>
              <a:rPr lang="en-US" altLang="zh-CN" dirty="0" err="1">
                <a:solidFill>
                  <a:srgbClr val="808080"/>
                </a:solidFill>
              </a:rPr>
              <a:t>math.js</a:t>
            </a:r>
            <a:r>
              <a:rPr lang="en-US" altLang="zh-CN" dirty="0">
                <a:solidFill>
                  <a:srgbClr val="808080"/>
                </a:solidFill>
              </a:rPr>
              <a:t/>
            </a:r>
            <a:br>
              <a:rPr lang="en-US" altLang="zh-CN" dirty="0">
                <a:solidFill>
                  <a:srgbClr val="808080"/>
                </a:solidFill>
              </a:rPr>
            </a:br>
            <a:r>
              <a:rPr lang="en-US" altLang="zh-CN" b="1" dirty="0">
                <a:solidFill>
                  <a:srgbClr val="CC7832"/>
                </a:solidFill>
              </a:rPr>
              <a:t>export function </a:t>
            </a:r>
            <a:r>
              <a:rPr lang="en-US" altLang="zh-CN" dirty="0">
                <a:solidFill>
                  <a:srgbClr val="FFC66D"/>
                </a:solidFill>
              </a:rPr>
              <a:t>sum </a:t>
            </a:r>
            <a:r>
              <a:rPr lang="en-US" altLang="zh-CN" dirty="0"/>
              <a:t>(x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y) { </a:t>
            </a:r>
            <a:r>
              <a:rPr lang="en-US" altLang="zh-CN" b="1" dirty="0">
                <a:solidFill>
                  <a:srgbClr val="CC7832"/>
                </a:solidFill>
              </a:rPr>
              <a:t>return </a:t>
            </a:r>
            <a:r>
              <a:rPr lang="en-US" altLang="zh-CN" dirty="0"/>
              <a:t>x + y }</a:t>
            </a:r>
            <a:br>
              <a:rPr lang="en-US" altLang="zh-CN" dirty="0"/>
            </a:br>
            <a:r>
              <a:rPr lang="en-US" altLang="zh-CN" b="1" dirty="0">
                <a:solidFill>
                  <a:srgbClr val="CC7832"/>
                </a:solidFill>
              </a:rPr>
              <a:t>export </a:t>
            </a:r>
            <a:r>
              <a:rPr lang="en-US" altLang="zh-CN" b="1" dirty="0" err="1" smtClean="0">
                <a:solidFill>
                  <a:srgbClr val="CC7832"/>
                </a:solidFill>
              </a:rPr>
              <a:t>const</a:t>
            </a:r>
            <a:r>
              <a:rPr lang="en-US" altLang="zh-CN" b="1" dirty="0" smtClean="0">
                <a:solidFill>
                  <a:srgbClr val="CC7832"/>
                </a:solidFill>
              </a:rPr>
              <a:t> </a:t>
            </a:r>
            <a:r>
              <a:rPr lang="en-US" altLang="zh-CN" dirty="0"/>
              <a:t>pi = </a:t>
            </a:r>
            <a:r>
              <a:rPr lang="en-US" altLang="zh-CN" dirty="0">
                <a:solidFill>
                  <a:srgbClr val="6897BB"/>
                </a:solidFill>
              </a:rPr>
              <a:t>3.141593</a:t>
            </a:r>
            <a:endParaRPr kumimoji="1"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838200" y="2735293"/>
            <a:ext cx="7950200" cy="151034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2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rgbClr val="808080"/>
                </a:solidFill>
              </a:rPr>
              <a:t>//  </a:t>
            </a:r>
            <a:r>
              <a:rPr lang="en-US" altLang="zh-CN" dirty="0" err="1">
                <a:solidFill>
                  <a:srgbClr val="808080"/>
                </a:solidFill>
              </a:rPr>
              <a:t>someApp.js</a:t>
            </a:r>
            <a:r>
              <a:rPr lang="en-US" altLang="zh-CN" dirty="0">
                <a:solidFill>
                  <a:srgbClr val="808080"/>
                </a:solidFill>
              </a:rPr>
              <a:t/>
            </a:r>
            <a:br>
              <a:rPr lang="en-US" altLang="zh-CN" dirty="0">
                <a:solidFill>
                  <a:srgbClr val="808080"/>
                </a:solidFill>
              </a:rPr>
            </a:br>
            <a:r>
              <a:rPr lang="en-US" altLang="zh-CN" b="1" dirty="0">
                <a:solidFill>
                  <a:srgbClr val="CC7832"/>
                </a:solidFill>
              </a:rPr>
              <a:t>import </a:t>
            </a:r>
            <a:r>
              <a:rPr lang="en-US" altLang="zh-CN" dirty="0"/>
              <a:t>* </a:t>
            </a:r>
            <a:r>
              <a:rPr lang="en-US" altLang="zh-CN" b="1" dirty="0">
                <a:solidFill>
                  <a:srgbClr val="CC7832"/>
                </a:solidFill>
              </a:rPr>
              <a:t>as </a:t>
            </a:r>
            <a:r>
              <a:rPr lang="en-US" altLang="zh-CN" dirty="0"/>
              <a:t>math </a:t>
            </a:r>
            <a:r>
              <a:rPr lang="en-US" altLang="zh-CN" b="1" dirty="0">
                <a:solidFill>
                  <a:srgbClr val="CC7832"/>
                </a:solidFill>
              </a:rPr>
              <a:t>from </a:t>
            </a:r>
            <a:r>
              <a:rPr lang="en-US" altLang="zh-CN" dirty="0">
                <a:solidFill>
                  <a:srgbClr val="6A8759"/>
                </a:solidFill>
              </a:rPr>
              <a:t>"lib/math"</a:t>
            </a:r>
            <a:br>
              <a:rPr lang="en-US" altLang="zh-CN" dirty="0">
                <a:solidFill>
                  <a:srgbClr val="6A8759"/>
                </a:solidFill>
              </a:rPr>
            </a:br>
            <a:r>
              <a:rPr lang="en-US" altLang="zh-CN" dirty="0" err="1">
                <a:solidFill>
                  <a:srgbClr val="9876AA"/>
                </a:solidFill>
              </a:rPr>
              <a:t>console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FFC66D"/>
                </a:solidFill>
              </a:rPr>
              <a:t>log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6A8759"/>
                </a:solidFill>
              </a:rPr>
              <a:t>"2π = " </a:t>
            </a:r>
            <a:r>
              <a:rPr lang="en-US" altLang="zh-CN" dirty="0"/>
              <a:t>+ </a:t>
            </a:r>
            <a:r>
              <a:rPr lang="en-US" altLang="zh-CN" dirty="0" err="1"/>
              <a:t>math.</a:t>
            </a:r>
            <a:r>
              <a:rPr lang="en-US" altLang="zh-CN" dirty="0" err="1">
                <a:solidFill>
                  <a:srgbClr val="9876AA"/>
                </a:solidFill>
              </a:rPr>
              <a:t>sum</a:t>
            </a:r>
            <a:r>
              <a:rPr lang="en-US" altLang="zh-CN" dirty="0"/>
              <a:t>(</a:t>
            </a:r>
            <a:r>
              <a:rPr lang="en-US" altLang="zh-CN" dirty="0" err="1"/>
              <a:t>math.pi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 err="1"/>
              <a:t>math.pi</a:t>
            </a:r>
            <a:r>
              <a:rPr lang="en-US" altLang="zh-CN" dirty="0"/>
              <a:t>))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549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import/export</a:t>
            </a:r>
            <a:endParaRPr kumimoji="1"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838200" y="1194759"/>
            <a:ext cx="8877300" cy="182784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2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rgbClr val="808080"/>
                </a:solidFill>
              </a:rPr>
              <a:t>//  lib/</a:t>
            </a:r>
            <a:r>
              <a:rPr lang="en-US" altLang="zh-CN" dirty="0" err="1">
                <a:solidFill>
                  <a:srgbClr val="808080"/>
                </a:solidFill>
              </a:rPr>
              <a:t>mathplusplus.js</a:t>
            </a:r>
            <a:r>
              <a:rPr lang="en-US" altLang="zh-CN" dirty="0">
                <a:solidFill>
                  <a:srgbClr val="808080"/>
                </a:solidFill>
              </a:rPr>
              <a:t/>
            </a:r>
            <a:br>
              <a:rPr lang="en-US" altLang="zh-CN" dirty="0">
                <a:solidFill>
                  <a:srgbClr val="808080"/>
                </a:solidFill>
              </a:rPr>
            </a:br>
            <a:r>
              <a:rPr lang="en-US" altLang="zh-CN" b="1" dirty="0">
                <a:solidFill>
                  <a:srgbClr val="CC7832"/>
                </a:solidFill>
              </a:rPr>
              <a:t>export </a:t>
            </a:r>
            <a:r>
              <a:rPr lang="en-US" altLang="zh-CN" dirty="0"/>
              <a:t>* </a:t>
            </a:r>
            <a:r>
              <a:rPr lang="en-US" altLang="zh-CN" b="1" dirty="0">
                <a:solidFill>
                  <a:srgbClr val="CC7832"/>
                </a:solidFill>
              </a:rPr>
              <a:t>from </a:t>
            </a:r>
            <a:r>
              <a:rPr lang="en-US" altLang="zh-CN" dirty="0">
                <a:solidFill>
                  <a:srgbClr val="6A8759"/>
                </a:solidFill>
              </a:rPr>
              <a:t>"lib/math"</a:t>
            </a:r>
            <a:br>
              <a:rPr lang="en-US" altLang="zh-CN" dirty="0">
                <a:solidFill>
                  <a:srgbClr val="6A8759"/>
                </a:solidFill>
              </a:rPr>
            </a:br>
            <a:r>
              <a:rPr lang="en-US" altLang="zh-CN" b="1" dirty="0">
                <a:solidFill>
                  <a:srgbClr val="CC7832"/>
                </a:solidFill>
              </a:rPr>
              <a:t>export </a:t>
            </a: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/>
              <a:t>e = </a:t>
            </a:r>
            <a:r>
              <a:rPr lang="en-US" altLang="zh-CN" dirty="0">
                <a:solidFill>
                  <a:srgbClr val="6897BB"/>
                </a:solidFill>
              </a:rPr>
              <a:t>2.71828182846</a:t>
            </a:r>
            <a:br>
              <a:rPr lang="en-US" altLang="zh-CN" dirty="0">
                <a:solidFill>
                  <a:srgbClr val="6897BB"/>
                </a:solidFill>
              </a:rPr>
            </a:br>
            <a:r>
              <a:rPr lang="en-US" altLang="zh-CN" b="1" dirty="0">
                <a:solidFill>
                  <a:srgbClr val="CC7832"/>
                </a:solidFill>
              </a:rPr>
              <a:t>export default </a:t>
            </a:r>
            <a:r>
              <a:rPr lang="en-US" altLang="zh-CN" dirty="0"/>
              <a:t>(x) =&gt; </a:t>
            </a:r>
            <a:r>
              <a:rPr lang="en-US" altLang="zh-CN" dirty="0" err="1">
                <a:solidFill>
                  <a:srgbClr val="9876AA"/>
                </a:solidFill>
              </a:rPr>
              <a:t>Math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FFC66D"/>
                </a:solidFill>
              </a:rPr>
              <a:t>exp</a:t>
            </a:r>
            <a:r>
              <a:rPr lang="en-US" altLang="zh-CN" dirty="0"/>
              <a:t>(x)</a:t>
            </a:r>
            <a:endParaRPr kumimoji="1"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838200" y="3509993"/>
            <a:ext cx="8877300" cy="182784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2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solidFill>
                  <a:srgbClr val="808080"/>
                </a:solidFill>
              </a:rPr>
              <a:t>//  </a:t>
            </a:r>
            <a:r>
              <a:rPr lang="en-US" altLang="zh-CN" dirty="0" err="1">
                <a:solidFill>
                  <a:srgbClr val="808080"/>
                </a:solidFill>
              </a:rPr>
              <a:t>someApp.js</a:t>
            </a:r>
            <a:r>
              <a:rPr lang="en-US" altLang="zh-CN" dirty="0">
                <a:solidFill>
                  <a:srgbClr val="808080"/>
                </a:solidFill>
              </a:rPr>
              <a:t/>
            </a:r>
            <a:br>
              <a:rPr lang="en-US" altLang="zh-CN" dirty="0">
                <a:solidFill>
                  <a:srgbClr val="808080"/>
                </a:solidFill>
              </a:rPr>
            </a:br>
            <a:r>
              <a:rPr lang="en-US" altLang="zh-CN" b="1" dirty="0">
                <a:solidFill>
                  <a:srgbClr val="CC7832"/>
                </a:solidFill>
              </a:rPr>
              <a:t>import </a:t>
            </a:r>
            <a:r>
              <a:rPr lang="en-US" altLang="zh-CN" dirty="0" err="1"/>
              <a:t>exp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{ pi</a:t>
            </a:r>
            <a:r>
              <a:rPr lang="en-US" altLang="zh-CN" dirty="0">
                <a:solidFill>
                  <a:srgbClr val="CC7832"/>
                </a:solidFill>
              </a:rPr>
              <a:t>, </a:t>
            </a:r>
            <a:r>
              <a:rPr lang="en-US" altLang="zh-CN" dirty="0"/>
              <a:t>e } </a:t>
            </a:r>
            <a:r>
              <a:rPr lang="en-US" altLang="zh-CN" b="1" dirty="0">
                <a:solidFill>
                  <a:srgbClr val="CC7832"/>
                </a:solidFill>
              </a:rPr>
              <a:t>from </a:t>
            </a:r>
            <a:r>
              <a:rPr lang="en-US" altLang="zh-CN" dirty="0">
                <a:solidFill>
                  <a:srgbClr val="6A8759"/>
                </a:solidFill>
              </a:rPr>
              <a:t>"lib/</a:t>
            </a:r>
            <a:r>
              <a:rPr lang="en-US" altLang="zh-CN" dirty="0" err="1">
                <a:solidFill>
                  <a:srgbClr val="6A8759"/>
                </a:solidFill>
              </a:rPr>
              <a:t>mathplusplus</a:t>
            </a:r>
            <a:r>
              <a:rPr lang="en-US" altLang="zh-CN" dirty="0">
                <a:solidFill>
                  <a:srgbClr val="6A8759"/>
                </a:solidFill>
              </a:rPr>
              <a:t>"</a:t>
            </a:r>
            <a:br>
              <a:rPr lang="en-US" altLang="zh-CN" dirty="0">
                <a:solidFill>
                  <a:srgbClr val="6A8759"/>
                </a:solidFill>
              </a:rPr>
            </a:br>
            <a:r>
              <a:rPr lang="en-US" altLang="zh-CN" dirty="0" err="1">
                <a:solidFill>
                  <a:srgbClr val="9876AA"/>
                </a:solidFill>
              </a:rPr>
              <a:t>console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FFC66D"/>
                </a:solidFill>
              </a:rPr>
              <a:t>log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6A8759"/>
                </a:solidFill>
              </a:rPr>
              <a:t>"e^{π} = " </a:t>
            </a:r>
            <a:r>
              <a:rPr lang="en-US" altLang="zh-CN" dirty="0"/>
              <a:t>+ </a:t>
            </a:r>
            <a:r>
              <a:rPr lang="en-US" altLang="zh-CN" dirty="0" err="1"/>
              <a:t>exp</a:t>
            </a:r>
            <a:r>
              <a:rPr lang="en-US" altLang="zh-CN" dirty="0"/>
              <a:t>(pi))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231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</a:t>
            </a:r>
            <a:r>
              <a:rPr kumimoji="1" lang="zh-CN" altLang="en-US" dirty="0" smtClean="0"/>
              <a:t>循环引用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0" y="4640914"/>
            <a:ext cx="2818770" cy="1043989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38200" y="1187377"/>
            <a:ext cx="4902200" cy="147732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CC7832"/>
                </a:solidFill>
              </a:rPr>
              <a:t>import </a:t>
            </a:r>
            <a:r>
              <a:rPr lang="en-US" altLang="zh-CN" dirty="0"/>
              <a:t>{</a:t>
            </a:r>
            <a:r>
              <a:rPr lang="en-US" altLang="zh-CN" dirty="0" err="1">
                <a:solidFill>
                  <a:srgbClr val="FFC66D"/>
                </a:solidFill>
              </a:rPr>
              <a:t>func_a</a:t>
            </a:r>
            <a:r>
              <a:rPr lang="en-US" altLang="zh-CN" dirty="0"/>
              <a:t>} </a:t>
            </a:r>
            <a:r>
              <a:rPr lang="en-US" altLang="zh-CN" b="1" dirty="0">
                <a:solidFill>
                  <a:srgbClr val="CC7832"/>
                </a:solidFill>
              </a:rPr>
              <a:t>from </a:t>
            </a:r>
            <a:r>
              <a:rPr lang="en-US" altLang="zh-CN" dirty="0">
                <a:solidFill>
                  <a:srgbClr val="6A8759"/>
                </a:solidFill>
              </a:rPr>
              <a:t>"./A"</a:t>
            </a:r>
            <a:br>
              <a:rPr lang="en-US" altLang="zh-CN" dirty="0">
                <a:solidFill>
                  <a:srgbClr val="6A8759"/>
                </a:solidFill>
              </a:rPr>
            </a:br>
            <a:r>
              <a:rPr lang="en-US" altLang="zh-CN" dirty="0">
                <a:solidFill>
                  <a:srgbClr val="6A8759"/>
                </a:solidFill>
              </a:rPr>
              <a:t/>
            </a:r>
            <a:br>
              <a:rPr lang="en-US" altLang="zh-CN" dirty="0">
                <a:solidFill>
                  <a:srgbClr val="6A8759"/>
                </a:solidFill>
              </a:rPr>
            </a:br>
            <a:r>
              <a:rPr lang="en-US" altLang="zh-CN" b="1" dirty="0">
                <a:solidFill>
                  <a:srgbClr val="CC7832"/>
                </a:solidFill>
              </a:rPr>
              <a:t>export </a:t>
            </a: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 err="1">
                <a:solidFill>
                  <a:srgbClr val="FFC66D"/>
                </a:solidFill>
              </a:rPr>
              <a:t>func_b</a:t>
            </a:r>
            <a:r>
              <a:rPr lang="en-US" altLang="zh-CN" dirty="0">
                <a:solidFill>
                  <a:srgbClr val="FFC66D"/>
                </a:solidFill>
              </a:rPr>
              <a:t> </a:t>
            </a:r>
            <a:r>
              <a:rPr lang="en-US" altLang="zh-CN" dirty="0"/>
              <a:t>= () =&gt; {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dirty="0" err="1">
                <a:solidFill>
                  <a:srgbClr val="FFC66D"/>
                </a:solidFill>
              </a:rPr>
              <a:t>func_a</a:t>
            </a:r>
            <a:r>
              <a:rPr lang="en-US" altLang="zh-CN" dirty="0"/>
              <a:t>()</a:t>
            </a:r>
            <a:br>
              <a:rPr lang="en-US" altLang="zh-CN" dirty="0"/>
            </a:br>
            <a:r>
              <a:rPr lang="en-US" altLang="zh-CN" dirty="0"/>
              <a:t>}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838200" y="3127338"/>
            <a:ext cx="4902200" cy="175432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b="1" dirty="0">
                <a:solidFill>
                  <a:srgbClr val="CC7832"/>
                </a:solidFill>
              </a:rPr>
              <a:t>import </a:t>
            </a:r>
            <a:r>
              <a:rPr lang="en-US" altLang="zh-CN" dirty="0"/>
              <a:t>{ </a:t>
            </a:r>
            <a:r>
              <a:rPr lang="en-US" altLang="zh-CN" dirty="0" err="1">
                <a:solidFill>
                  <a:srgbClr val="FFC66D"/>
                </a:solidFill>
              </a:rPr>
              <a:t>func_b</a:t>
            </a:r>
            <a:r>
              <a:rPr lang="en-US" altLang="zh-CN" dirty="0">
                <a:solidFill>
                  <a:srgbClr val="FFC66D"/>
                </a:solidFill>
              </a:rPr>
              <a:t> </a:t>
            </a:r>
            <a:r>
              <a:rPr lang="en-US" altLang="zh-CN" dirty="0"/>
              <a:t>} </a:t>
            </a:r>
            <a:r>
              <a:rPr lang="en-US" altLang="zh-CN" b="1" dirty="0">
                <a:solidFill>
                  <a:srgbClr val="CC7832"/>
                </a:solidFill>
              </a:rPr>
              <a:t>from </a:t>
            </a:r>
            <a:r>
              <a:rPr lang="en-US" altLang="zh-CN" dirty="0">
                <a:solidFill>
                  <a:srgbClr val="6A8759"/>
                </a:solidFill>
              </a:rPr>
              <a:t>"./B"</a:t>
            </a:r>
            <a:br>
              <a:rPr lang="en-US" altLang="zh-CN" dirty="0">
                <a:solidFill>
                  <a:srgbClr val="6A8759"/>
                </a:solidFill>
              </a:rPr>
            </a:br>
            <a:r>
              <a:rPr lang="en-US" altLang="zh-CN" dirty="0">
                <a:solidFill>
                  <a:srgbClr val="6A8759"/>
                </a:solidFill>
              </a:rPr>
              <a:t/>
            </a:r>
            <a:br>
              <a:rPr lang="en-US" altLang="zh-CN" dirty="0">
                <a:solidFill>
                  <a:srgbClr val="6A8759"/>
                </a:solidFill>
              </a:rPr>
            </a:br>
            <a:r>
              <a:rPr lang="en-US" altLang="zh-CN" b="1" dirty="0">
                <a:solidFill>
                  <a:srgbClr val="CC7832"/>
                </a:solidFill>
              </a:rPr>
              <a:t>export </a:t>
            </a: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 err="1">
                <a:solidFill>
                  <a:srgbClr val="FFC66D"/>
                </a:solidFill>
              </a:rPr>
              <a:t>func_a</a:t>
            </a:r>
            <a:r>
              <a:rPr lang="en-US" altLang="zh-CN" dirty="0">
                <a:solidFill>
                  <a:srgbClr val="FFC66D"/>
                </a:solidFill>
              </a:rPr>
              <a:t> </a:t>
            </a:r>
            <a:r>
              <a:rPr lang="en-US" altLang="zh-CN" dirty="0"/>
              <a:t>= () =&gt; {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dirty="0" err="1">
                <a:solidFill>
                  <a:srgbClr val="FFC66D"/>
                </a:solidFill>
              </a:rPr>
              <a:t>func_b</a:t>
            </a:r>
            <a:r>
              <a:rPr lang="en-US" altLang="zh-CN" dirty="0"/>
              <a:t>()</a:t>
            </a:r>
            <a:br>
              <a:rPr lang="en-US" altLang="zh-CN" dirty="0"/>
            </a:br>
            <a:r>
              <a:rPr lang="en-US" altLang="zh-CN" dirty="0"/>
              <a:t>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0821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基础语法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498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</a:t>
            </a:r>
            <a:r>
              <a:rPr kumimoji="1" lang="en-US" altLang="zh-CN" dirty="0"/>
              <a:t> </a:t>
            </a:r>
            <a:r>
              <a:rPr kumimoji="1" lang="en-US" altLang="zh-CN" dirty="0" smtClean="0"/>
              <a:t> - variables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66159"/>
            <a:ext cx="10515600" cy="1523042"/>
          </a:xfrm>
          <a:solidFill>
            <a:schemeClr val="bg1">
              <a:lumMod val="85000"/>
              <a:lumOff val="15000"/>
            </a:schemeClr>
          </a:solidFill>
          <a:ln>
            <a:solidFill>
              <a:schemeClr val="tx2"/>
            </a:solidFill>
          </a:ln>
        </p:spPr>
        <p:txBody>
          <a:bodyPr/>
          <a:lstStyle/>
          <a:p>
            <a:pPr marL="457200" lvl="1" indent="0">
              <a:buNone/>
            </a:pPr>
            <a:r>
              <a:rPr lang="en-US" altLang="zh-CN" b="1" dirty="0" err="1" smtClean="0">
                <a:solidFill>
                  <a:srgbClr val="CC7832"/>
                </a:solidFill>
              </a:rPr>
              <a:t>const</a:t>
            </a:r>
            <a:r>
              <a:rPr lang="en-US" altLang="zh-CN" b="1" dirty="0" smtClean="0">
                <a:solidFill>
                  <a:srgbClr val="CC7832"/>
                </a:solidFill>
              </a:rPr>
              <a:t> </a:t>
            </a:r>
            <a:r>
              <a:rPr lang="en-US" altLang="zh-CN" dirty="0"/>
              <a:t>X = </a:t>
            </a:r>
            <a:r>
              <a:rPr lang="en-US" altLang="zh-CN" dirty="0" smtClean="0">
                <a:solidFill>
                  <a:srgbClr val="6897BB"/>
                </a:solidFill>
              </a:rPr>
              <a:t>1</a:t>
            </a:r>
            <a:r>
              <a:rPr lang="en-US" altLang="zh-CN" dirty="0">
                <a:solidFill>
                  <a:srgbClr val="6897BB"/>
                </a:solidFill>
              </a:rPr>
              <a:t/>
            </a:r>
            <a:br>
              <a:rPr lang="en-US" altLang="zh-CN" dirty="0">
                <a:solidFill>
                  <a:srgbClr val="6897BB"/>
                </a:solidFill>
              </a:rPr>
            </a:br>
            <a:r>
              <a:rPr lang="en-US" altLang="zh-CN" dirty="0"/>
              <a:t>X = </a:t>
            </a:r>
            <a:r>
              <a:rPr lang="en-US" altLang="zh-CN" dirty="0">
                <a:solidFill>
                  <a:srgbClr val="6897BB"/>
                </a:solidFill>
              </a:rPr>
              <a:t>2  </a:t>
            </a:r>
            <a:r>
              <a:rPr lang="en-US" altLang="zh-CN" dirty="0">
                <a:solidFill>
                  <a:srgbClr val="808080"/>
                </a:solidFill>
              </a:rPr>
              <a:t>// Error : Attempt to assign to </a:t>
            </a:r>
            <a:r>
              <a:rPr lang="en-US" altLang="zh-CN" dirty="0" err="1">
                <a:solidFill>
                  <a:srgbClr val="808080"/>
                </a:solidFill>
              </a:rPr>
              <a:t>const</a:t>
            </a:r>
            <a:r>
              <a:rPr lang="en-US" altLang="zh-CN" dirty="0">
                <a:solidFill>
                  <a:srgbClr val="808080"/>
                </a:solidFill>
              </a:rPr>
              <a:t> variable</a:t>
            </a:r>
            <a:endParaRPr lang="en-US" altLang="zh-CN" dirty="0">
              <a:solidFill>
                <a:srgbClr val="6897BB"/>
              </a:solidFill>
            </a:endParaRPr>
          </a:p>
          <a:p>
            <a:pPr marL="457200" lvl="1" indent="0">
              <a:buNone/>
            </a:pPr>
            <a:endParaRPr lang="en-US" altLang="zh-CN" dirty="0" smtClean="0">
              <a:solidFill>
                <a:srgbClr val="6897BB"/>
              </a:solidFill>
            </a:endParaRPr>
          </a:p>
          <a:p>
            <a:pPr marL="457200" lvl="1" indent="0">
              <a:buNone/>
            </a:pPr>
            <a:endParaRPr kumimoji="1" lang="en-US" altLang="zh-CN" dirty="0">
              <a:solidFill>
                <a:srgbClr val="6897BB"/>
              </a:solidFill>
            </a:endParaRPr>
          </a:p>
          <a:p>
            <a:pPr marL="457200" lvl="1" indent="0">
              <a:buNone/>
            </a:pPr>
            <a:endParaRPr kumimoji="1"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838200" y="2909259"/>
            <a:ext cx="10515600" cy="134524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2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err="1">
                <a:solidFill>
                  <a:srgbClr val="9876AA"/>
                </a:solidFill>
              </a:rPr>
              <a:t>console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FFC66D"/>
                </a:solidFill>
              </a:rPr>
              <a:t>log</a:t>
            </a:r>
            <a:r>
              <a:rPr lang="en-US" altLang="zh-CN" dirty="0"/>
              <a:t>(X) </a:t>
            </a:r>
            <a:r>
              <a:rPr lang="en-US" altLang="zh-CN" dirty="0">
                <a:solidFill>
                  <a:srgbClr val="808080"/>
                </a:solidFill>
              </a:rPr>
              <a:t>// Error : X undefined</a:t>
            </a:r>
            <a:br>
              <a:rPr lang="en-US" altLang="zh-CN" dirty="0">
                <a:solidFill>
                  <a:srgbClr val="808080"/>
                </a:solidFill>
              </a:rPr>
            </a:br>
            <a:r>
              <a:rPr lang="en-US" altLang="zh-CN" b="1" dirty="0">
                <a:solidFill>
                  <a:srgbClr val="CC7832"/>
                </a:solidFill>
              </a:rPr>
              <a:t>let </a:t>
            </a:r>
            <a:r>
              <a:rPr lang="en-US" altLang="zh-CN" dirty="0"/>
              <a:t>X = </a:t>
            </a:r>
            <a:r>
              <a:rPr lang="en-US" altLang="zh-CN" dirty="0" smtClean="0">
                <a:solidFill>
                  <a:srgbClr val="6897BB"/>
                </a:solidFill>
              </a:rPr>
              <a:t>1</a:t>
            </a:r>
            <a:endParaRPr kumimoji="1"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838200" y="4674558"/>
            <a:ext cx="10515600" cy="134524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tx2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2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b="1" dirty="0">
                <a:solidFill>
                  <a:srgbClr val="CC7832"/>
                </a:solidFill>
              </a:rPr>
              <a:t>for </a:t>
            </a:r>
            <a:r>
              <a:rPr lang="en-US" altLang="zh-CN" dirty="0"/>
              <a:t>(</a:t>
            </a:r>
            <a:r>
              <a:rPr lang="en-US" altLang="zh-CN" b="1" dirty="0">
                <a:solidFill>
                  <a:srgbClr val="CC7832"/>
                </a:solidFill>
              </a:rPr>
              <a:t>let </a:t>
            </a:r>
            <a:r>
              <a:rPr lang="en-US" altLang="zh-CN" dirty="0" err="1"/>
              <a:t>i</a:t>
            </a:r>
            <a:r>
              <a:rPr lang="en-US" altLang="zh-CN" dirty="0"/>
              <a:t> =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-US" altLang="zh-CN" dirty="0">
                <a:solidFill>
                  <a:srgbClr val="CC7832"/>
                </a:solidFill>
              </a:rPr>
              <a:t>; </a:t>
            </a:r>
            <a:r>
              <a:rPr lang="en-US" altLang="zh-CN" dirty="0" err="1"/>
              <a:t>i</a:t>
            </a:r>
            <a:r>
              <a:rPr lang="en-US" altLang="zh-CN" dirty="0"/>
              <a:t> &lt; </a:t>
            </a:r>
            <a:r>
              <a:rPr lang="en-US" altLang="zh-CN" dirty="0" err="1"/>
              <a:t>a.</a:t>
            </a:r>
            <a:r>
              <a:rPr lang="en-US" altLang="zh-CN" dirty="0" err="1">
                <a:solidFill>
                  <a:srgbClr val="9876AA"/>
                </a:solidFill>
              </a:rPr>
              <a:t>length</a:t>
            </a:r>
            <a:r>
              <a:rPr lang="en-US" altLang="zh-CN" dirty="0">
                <a:solidFill>
                  <a:srgbClr val="CC7832"/>
                </a:solidFill>
              </a:rPr>
              <a:t>; </a:t>
            </a:r>
            <a:r>
              <a:rPr lang="en-US" altLang="zh-CN" dirty="0" err="1"/>
              <a:t>i</a:t>
            </a:r>
            <a:r>
              <a:rPr lang="en-US" altLang="zh-CN" dirty="0"/>
              <a:t>++) {</a:t>
            </a:r>
            <a:br>
              <a:rPr lang="en-US" altLang="zh-CN" dirty="0"/>
            </a:br>
            <a:r>
              <a:rPr lang="en-US" altLang="zh-CN" dirty="0"/>
              <a:t>}</a:t>
            </a:r>
            <a:br>
              <a:rPr lang="en-US" altLang="zh-CN" dirty="0"/>
            </a:br>
            <a:r>
              <a:rPr lang="en-US" altLang="zh-CN" b="1" dirty="0">
                <a:solidFill>
                  <a:srgbClr val="CC7832"/>
                </a:solidFill>
              </a:rPr>
              <a:t>for </a:t>
            </a:r>
            <a:r>
              <a:rPr lang="en-US" altLang="zh-CN" dirty="0"/>
              <a:t>(</a:t>
            </a:r>
            <a:r>
              <a:rPr lang="en-US" altLang="zh-CN" b="1" dirty="0">
                <a:solidFill>
                  <a:srgbClr val="CC7832"/>
                </a:solidFill>
              </a:rPr>
              <a:t>let </a:t>
            </a:r>
            <a:r>
              <a:rPr lang="en-US" altLang="zh-CN" dirty="0" err="1"/>
              <a:t>i</a:t>
            </a:r>
            <a:r>
              <a:rPr lang="en-US" altLang="zh-CN" dirty="0"/>
              <a:t> = </a:t>
            </a:r>
            <a:r>
              <a:rPr lang="en-US" altLang="zh-CN" dirty="0">
                <a:solidFill>
                  <a:srgbClr val="6897BB"/>
                </a:solidFill>
              </a:rPr>
              <a:t>0</a:t>
            </a:r>
            <a:r>
              <a:rPr lang="en-US" altLang="zh-CN" dirty="0">
                <a:solidFill>
                  <a:srgbClr val="CC7832"/>
                </a:solidFill>
              </a:rPr>
              <a:t>; </a:t>
            </a:r>
            <a:r>
              <a:rPr lang="en-US" altLang="zh-CN" dirty="0" err="1"/>
              <a:t>i</a:t>
            </a:r>
            <a:r>
              <a:rPr lang="en-US" altLang="zh-CN" dirty="0"/>
              <a:t> &lt; </a:t>
            </a:r>
            <a:r>
              <a:rPr lang="en-US" altLang="zh-CN" dirty="0" err="1"/>
              <a:t>b.</a:t>
            </a:r>
            <a:r>
              <a:rPr lang="en-US" altLang="zh-CN" dirty="0" err="1">
                <a:solidFill>
                  <a:srgbClr val="9876AA"/>
                </a:solidFill>
              </a:rPr>
              <a:t>length</a:t>
            </a:r>
            <a:r>
              <a:rPr lang="en-US" altLang="zh-CN" dirty="0">
                <a:solidFill>
                  <a:srgbClr val="CC7832"/>
                </a:solidFill>
              </a:rPr>
              <a:t>; </a:t>
            </a:r>
            <a:r>
              <a:rPr lang="en-US" altLang="zh-CN" dirty="0" err="1"/>
              <a:t>i</a:t>
            </a:r>
            <a:r>
              <a:rPr lang="en-US" altLang="zh-CN" dirty="0"/>
              <a:t>++) {</a:t>
            </a:r>
            <a:br>
              <a:rPr lang="en-US" altLang="zh-CN" dirty="0"/>
            </a:br>
            <a:r>
              <a:rPr lang="en-US" altLang="zh-CN" dirty="0"/>
              <a:t>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12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</a:t>
            </a:r>
            <a:r>
              <a:rPr kumimoji="1" lang="zh-CN" altLang="en-US" dirty="0" smtClean="0"/>
              <a:t>箭头表达式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rgbClr val="808080"/>
                </a:solidFill>
              </a:rPr>
              <a:t>// </a:t>
            </a:r>
            <a:r>
              <a:rPr lang="en-US" altLang="zh-CN" dirty="0" err="1">
                <a:solidFill>
                  <a:srgbClr val="808080"/>
                </a:solidFill>
              </a:rPr>
              <a:t>fn</a:t>
            </a:r>
            <a:r>
              <a:rPr lang="en-US" altLang="zh-CN" dirty="0">
                <a:solidFill>
                  <a:srgbClr val="808080"/>
                </a:solidFill>
              </a:rPr>
              <a:t> =&gt; () -&gt; undefined </a:t>
            </a:r>
            <a:br>
              <a:rPr lang="en-US" altLang="zh-CN" dirty="0">
                <a:solidFill>
                  <a:srgbClr val="808080"/>
                </a:solidFill>
              </a:rPr>
            </a:b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>
                <a:solidFill>
                  <a:srgbClr val="FFC66D"/>
                </a:solidFill>
              </a:rPr>
              <a:t>print </a:t>
            </a:r>
            <a:r>
              <a:rPr lang="en-US" altLang="zh-CN" dirty="0"/>
              <a:t>= () =&gt; </a:t>
            </a:r>
            <a:r>
              <a:rPr lang="en-US" altLang="zh-CN" dirty="0" err="1">
                <a:solidFill>
                  <a:srgbClr val="9876AA"/>
                </a:solidFill>
              </a:rPr>
              <a:t>console</a:t>
            </a:r>
            <a:r>
              <a:rPr lang="en-US" altLang="zh-CN" dirty="0" err="1"/>
              <a:t>.</a:t>
            </a:r>
            <a:r>
              <a:rPr lang="en-US" altLang="zh-CN" dirty="0" err="1">
                <a:solidFill>
                  <a:srgbClr val="FFC66D"/>
                </a:solidFill>
              </a:rPr>
              <a:t>log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6A8759"/>
                </a:solidFill>
              </a:rPr>
              <a:t>'hello world'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>
                <a:solidFill>
                  <a:srgbClr val="FFC66D"/>
                </a:solidFill>
              </a:rPr>
              <a:t>print</a:t>
            </a:r>
            <a:r>
              <a:rPr lang="en-US" altLang="zh-CN" dirty="0"/>
              <a:t>()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>
                <a:solidFill>
                  <a:srgbClr val="808080"/>
                </a:solidFill>
              </a:rPr>
              <a:t>// </a:t>
            </a:r>
            <a:r>
              <a:rPr lang="zh-CN" altLang="en-US" dirty="0">
                <a:solidFill>
                  <a:srgbClr val="808080"/>
                </a:solidFill>
              </a:rPr>
              <a:t>高阶函数</a:t>
            </a:r>
            <a:br>
              <a:rPr lang="zh-CN" altLang="en-US" dirty="0">
                <a:solidFill>
                  <a:srgbClr val="808080"/>
                </a:solidFill>
              </a:rPr>
            </a:br>
            <a:r>
              <a:rPr lang="en-US" altLang="zh-CN" dirty="0">
                <a:solidFill>
                  <a:srgbClr val="808080"/>
                </a:solidFill>
              </a:rPr>
              <a:t>// </a:t>
            </a:r>
            <a:r>
              <a:rPr lang="en-US" altLang="zh-CN" dirty="0" err="1">
                <a:solidFill>
                  <a:srgbClr val="808080"/>
                </a:solidFill>
              </a:rPr>
              <a:t>fn</a:t>
            </a:r>
            <a:r>
              <a:rPr lang="en-US" altLang="zh-CN" dirty="0">
                <a:solidFill>
                  <a:srgbClr val="808080"/>
                </a:solidFill>
              </a:rPr>
              <a:t> =&gt; a -&gt; b -&gt; a + b </a:t>
            </a:r>
            <a:br>
              <a:rPr lang="en-US" altLang="zh-CN" dirty="0">
                <a:solidFill>
                  <a:srgbClr val="808080"/>
                </a:solidFill>
              </a:rPr>
            </a:b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 err="1">
                <a:solidFill>
                  <a:srgbClr val="FFC66D"/>
                </a:solidFill>
              </a:rPr>
              <a:t>printX</a:t>
            </a:r>
            <a:r>
              <a:rPr lang="en-US" altLang="zh-CN" dirty="0">
                <a:solidFill>
                  <a:srgbClr val="FFC66D"/>
                </a:solidFill>
              </a:rPr>
              <a:t> </a:t>
            </a:r>
            <a:r>
              <a:rPr lang="en-US" altLang="zh-CN" dirty="0"/>
              <a:t>= a =&gt; b =&gt; a + b </a:t>
            </a:r>
            <a:br>
              <a:rPr lang="en-US" altLang="zh-CN" dirty="0"/>
            </a:br>
            <a:r>
              <a:rPr lang="en-US" altLang="zh-CN" dirty="0" err="1">
                <a:solidFill>
                  <a:srgbClr val="FFC66D"/>
                </a:solidFill>
              </a:rPr>
              <a:t>printX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6897BB"/>
                </a:solidFill>
              </a:rPr>
              <a:t>1</a:t>
            </a:r>
            <a:r>
              <a:rPr lang="en-US" altLang="zh-CN" dirty="0"/>
              <a:t>)(</a:t>
            </a:r>
            <a:r>
              <a:rPr lang="en-US" altLang="zh-CN" dirty="0">
                <a:solidFill>
                  <a:srgbClr val="6897BB"/>
                </a:solidFill>
              </a:rPr>
              <a:t>2</a:t>
            </a:r>
            <a:r>
              <a:rPr lang="en-US" altLang="zh-CN" dirty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766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– </a:t>
            </a:r>
            <a:r>
              <a:rPr kumimoji="1" lang="zh-CN" altLang="en-US" dirty="0" smtClean="0"/>
              <a:t>属性缩写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67758"/>
            <a:ext cx="4470400" cy="5210805"/>
          </a:xfrm>
          <a:solidFill>
            <a:schemeClr val="bg1">
              <a:lumMod val="85000"/>
              <a:lumOff val="15000"/>
            </a:schemeClr>
          </a:solidFill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fr-FR" altLang="zh-CN" dirty="0" smtClean="0"/>
              <a:t/>
            </a:r>
            <a:br>
              <a:rPr lang="fr-FR" altLang="zh-CN" dirty="0" smtClean="0"/>
            </a:br>
            <a:r>
              <a:rPr lang="fr-FR" altLang="zh-CN" b="1" dirty="0" err="1" smtClean="0">
                <a:solidFill>
                  <a:srgbClr val="CC7832"/>
                </a:solidFill>
              </a:rPr>
              <a:t>const</a:t>
            </a:r>
            <a:r>
              <a:rPr lang="fr-FR" altLang="zh-CN" b="1" dirty="0" smtClean="0">
                <a:solidFill>
                  <a:srgbClr val="CC7832"/>
                </a:solidFill>
              </a:rPr>
              <a:t> </a:t>
            </a:r>
            <a:r>
              <a:rPr lang="fr-FR" altLang="zh-CN" dirty="0" smtClean="0"/>
              <a:t>x = </a:t>
            </a:r>
            <a:r>
              <a:rPr lang="fr-FR" altLang="zh-CN" dirty="0" smtClean="0">
                <a:solidFill>
                  <a:srgbClr val="6897BB"/>
                </a:solidFill>
              </a:rPr>
              <a:t>1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fr-FR" altLang="zh-CN" b="1" dirty="0" err="1" smtClean="0">
                <a:solidFill>
                  <a:srgbClr val="CC7832"/>
                </a:solidFill>
              </a:rPr>
              <a:t>const</a:t>
            </a:r>
            <a:r>
              <a:rPr lang="fr-FR" altLang="zh-CN" b="1" dirty="0" smtClean="0">
                <a:solidFill>
                  <a:srgbClr val="CC7832"/>
                </a:solidFill>
              </a:rPr>
              <a:t> </a:t>
            </a:r>
            <a:r>
              <a:rPr lang="fr-FR" altLang="zh-CN" dirty="0" smtClean="0"/>
              <a:t>y = </a:t>
            </a:r>
            <a:r>
              <a:rPr lang="fr-FR" altLang="zh-CN" dirty="0" smtClean="0">
                <a:solidFill>
                  <a:srgbClr val="6897BB"/>
                </a:solidFill>
              </a:rPr>
              <a:t>2</a:t>
            </a:r>
            <a:br>
              <a:rPr lang="fr-FR" altLang="zh-CN" dirty="0" smtClean="0">
                <a:solidFill>
                  <a:srgbClr val="6897BB"/>
                </a:solidFill>
              </a:rPr>
            </a:br>
            <a:r>
              <a:rPr lang="fr-FR" altLang="zh-CN" b="1" dirty="0" err="1" smtClean="0">
                <a:solidFill>
                  <a:srgbClr val="CC7832"/>
                </a:solidFill>
              </a:rPr>
              <a:t>const</a:t>
            </a:r>
            <a:r>
              <a:rPr lang="fr-FR" altLang="zh-CN" b="1" dirty="0" smtClean="0">
                <a:solidFill>
                  <a:srgbClr val="CC7832"/>
                </a:solidFill>
              </a:rPr>
              <a:t> </a:t>
            </a:r>
            <a:r>
              <a:rPr lang="fr-FR" altLang="zh-CN" dirty="0" err="1" smtClean="0"/>
              <a:t>obj</a:t>
            </a:r>
            <a:r>
              <a:rPr lang="fr-FR" altLang="zh-CN" dirty="0" smtClean="0"/>
              <a:t> = {x</a:t>
            </a:r>
            <a:r>
              <a:rPr lang="fr-FR" altLang="zh-CN" dirty="0" smtClean="0">
                <a:solidFill>
                  <a:srgbClr val="CC7832"/>
                </a:solidFill>
              </a:rPr>
              <a:t>, </a:t>
            </a:r>
            <a:r>
              <a:rPr lang="fr-FR" altLang="zh-CN" dirty="0" smtClean="0"/>
              <a:t>y}</a:t>
            </a:r>
            <a:br>
              <a:rPr lang="fr-FR" altLang="zh-CN" dirty="0" smtClean="0"/>
            </a:br>
            <a:r>
              <a:rPr lang="fr-FR" altLang="zh-CN" dirty="0" smtClean="0"/>
              <a:t/>
            </a:r>
            <a:br>
              <a:rPr lang="fr-FR" altLang="zh-CN" dirty="0" smtClean="0"/>
            </a:br>
            <a:r>
              <a:rPr lang="fr-FR" altLang="zh-CN" dirty="0" smtClean="0">
                <a:solidFill>
                  <a:srgbClr val="808080"/>
                </a:solidFill>
              </a:rPr>
              <a:t>/* </a:t>
            </a:r>
            <a:br>
              <a:rPr lang="fr-FR" altLang="zh-CN" dirty="0" smtClean="0">
                <a:solidFill>
                  <a:srgbClr val="808080"/>
                </a:solidFill>
              </a:rPr>
            </a:br>
            <a:r>
              <a:rPr lang="fr-FR" altLang="zh-CN" dirty="0" smtClean="0">
                <a:solidFill>
                  <a:srgbClr val="808080"/>
                </a:solidFill>
              </a:rPr>
              <a:t>var </a:t>
            </a:r>
            <a:r>
              <a:rPr lang="fr-FR" altLang="zh-CN" dirty="0" err="1" smtClean="0">
                <a:solidFill>
                  <a:srgbClr val="808080"/>
                </a:solidFill>
              </a:rPr>
              <a:t>obj</a:t>
            </a:r>
            <a:r>
              <a:rPr lang="fr-FR" altLang="zh-CN" dirty="0" smtClean="0">
                <a:solidFill>
                  <a:srgbClr val="808080"/>
                </a:solidFill>
              </a:rPr>
              <a:t> = {</a:t>
            </a:r>
            <a:br>
              <a:rPr lang="fr-FR" altLang="zh-CN" dirty="0" smtClean="0">
                <a:solidFill>
                  <a:srgbClr val="808080"/>
                </a:solidFill>
              </a:rPr>
            </a:br>
            <a:r>
              <a:rPr lang="fr-FR" altLang="zh-CN" dirty="0" smtClean="0">
                <a:solidFill>
                  <a:srgbClr val="808080"/>
                </a:solidFill>
              </a:rPr>
              <a:t>  x : x,  </a:t>
            </a:r>
            <a:br>
              <a:rPr lang="fr-FR" altLang="zh-CN" dirty="0" smtClean="0">
                <a:solidFill>
                  <a:srgbClr val="808080"/>
                </a:solidFill>
              </a:rPr>
            </a:br>
            <a:r>
              <a:rPr lang="fr-FR" altLang="zh-CN" dirty="0" smtClean="0">
                <a:solidFill>
                  <a:srgbClr val="808080"/>
                </a:solidFill>
              </a:rPr>
              <a:t>  y : y</a:t>
            </a:r>
            <a:br>
              <a:rPr lang="fr-FR" altLang="zh-CN" dirty="0" smtClean="0">
                <a:solidFill>
                  <a:srgbClr val="808080"/>
                </a:solidFill>
              </a:rPr>
            </a:br>
            <a:r>
              <a:rPr lang="fr-FR" altLang="zh-CN" dirty="0" smtClean="0">
                <a:solidFill>
                  <a:srgbClr val="808080"/>
                </a:solidFill>
              </a:rPr>
              <a:t>}</a:t>
            </a:r>
            <a:br>
              <a:rPr lang="fr-FR" altLang="zh-CN" dirty="0" smtClean="0">
                <a:solidFill>
                  <a:srgbClr val="808080"/>
                </a:solidFill>
              </a:rPr>
            </a:br>
            <a:r>
              <a:rPr lang="fr-FR" altLang="zh-CN" dirty="0" smtClean="0">
                <a:solidFill>
                  <a:srgbClr val="808080"/>
                </a:solidFill>
              </a:rPr>
              <a:t>*/</a:t>
            </a:r>
            <a:endParaRPr kumimoji="1"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5664200" y="1067757"/>
            <a:ext cx="5562600" cy="220884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2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>
                <a:solidFill>
                  <a:srgbClr val="FFC66D"/>
                </a:solidFill>
              </a:rPr>
              <a:t>name </a:t>
            </a:r>
            <a:r>
              <a:rPr lang="en-US" altLang="zh-CN" dirty="0"/>
              <a:t>= () =&gt; { </a:t>
            </a:r>
            <a:r>
              <a:rPr lang="en-US" altLang="zh-CN" b="1" dirty="0">
                <a:solidFill>
                  <a:srgbClr val="CC7832"/>
                </a:solidFill>
              </a:rPr>
              <a:t>return </a:t>
            </a:r>
            <a:r>
              <a:rPr lang="en-US" altLang="zh-CN" dirty="0">
                <a:solidFill>
                  <a:srgbClr val="6A8759"/>
                </a:solidFill>
              </a:rPr>
              <a:t>'hello' </a:t>
            </a:r>
            <a:r>
              <a:rPr lang="en-US" altLang="zh-CN" dirty="0"/>
              <a:t>}</a:t>
            </a:r>
            <a:br>
              <a:rPr lang="en-US" altLang="zh-CN" dirty="0"/>
            </a:br>
            <a:r>
              <a:rPr lang="en-US" altLang="zh-CN" b="1" dirty="0" err="1">
                <a:solidFill>
                  <a:srgbClr val="CC7832"/>
                </a:solidFill>
              </a:rPr>
              <a:t>const</a:t>
            </a:r>
            <a:r>
              <a:rPr lang="en-US" altLang="zh-CN" b="1" dirty="0">
                <a:solidFill>
                  <a:srgbClr val="CC7832"/>
                </a:solidFill>
              </a:rPr>
              <a:t> </a:t>
            </a:r>
            <a:r>
              <a:rPr lang="en-US" altLang="zh-CN" dirty="0" err="1"/>
              <a:t>obj</a:t>
            </a:r>
            <a:r>
              <a:rPr lang="en-US" altLang="zh-CN" dirty="0"/>
              <a:t> = {</a:t>
            </a:r>
            <a:br>
              <a:rPr lang="en-US" altLang="zh-CN" dirty="0"/>
            </a:br>
            <a:r>
              <a:rPr lang="en-US" altLang="zh-CN" dirty="0"/>
              <a:t>  </a:t>
            </a:r>
            <a:r>
              <a:rPr lang="en-US" altLang="zh-CN" dirty="0">
                <a:solidFill>
                  <a:srgbClr val="9876AA"/>
                </a:solidFill>
              </a:rPr>
              <a:t>foo </a:t>
            </a:r>
            <a:r>
              <a:rPr lang="en-US" altLang="zh-CN" dirty="0"/>
              <a:t>: </a:t>
            </a:r>
            <a:r>
              <a:rPr lang="en-US" altLang="zh-CN" dirty="0">
                <a:solidFill>
                  <a:srgbClr val="6A8759"/>
                </a:solidFill>
              </a:rPr>
              <a:t>'bar'</a:t>
            </a:r>
            <a:r>
              <a:rPr lang="en-US" altLang="zh-CN" dirty="0">
                <a:solidFill>
                  <a:srgbClr val="CC7832"/>
                </a:solidFill>
              </a:rPr>
              <a:t>,</a:t>
            </a:r>
            <a:br>
              <a:rPr lang="en-US" altLang="zh-CN" dirty="0">
                <a:solidFill>
                  <a:srgbClr val="CC7832"/>
                </a:solidFill>
              </a:rPr>
            </a:br>
            <a:r>
              <a:rPr lang="en-US" altLang="zh-CN">
                <a:solidFill>
                  <a:srgbClr val="CC7832"/>
                </a:solidFill>
              </a:rPr>
              <a:t>  </a:t>
            </a:r>
            <a:r>
              <a:rPr lang="en-US" altLang="zh-CN" smtClean="0"/>
              <a:t>[</a:t>
            </a:r>
            <a:r>
              <a:rPr lang="en-US" altLang="zh-CN" smtClean="0">
                <a:solidFill>
                  <a:srgbClr val="6A8759"/>
                </a:solidFill>
              </a:rPr>
              <a:t>say:' </a:t>
            </a:r>
            <a:r>
              <a:rPr lang="en-US" altLang="zh-CN" dirty="0"/>
              <a:t>+ </a:t>
            </a:r>
            <a:r>
              <a:rPr lang="en-US" altLang="zh-CN" dirty="0">
                <a:solidFill>
                  <a:srgbClr val="FFC66D"/>
                </a:solidFill>
              </a:rPr>
              <a:t>name</a:t>
            </a:r>
            <a:r>
              <a:rPr lang="en-US" altLang="zh-CN" dirty="0"/>
              <a:t>() ] : </a:t>
            </a:r>
            <a:r>
              <a:rPr lang="en-US" altLang="zh-CN" dirty="0">
                <a:solidFill>
                  <a:srgbClr val="6A8759"/>
                </a:solidFill>
              </a:rPr>
              <a:t>"greetings"</a:t>
            </a:r>
            <a:br>
              <a:rPr lang="en-US" altLang="zh-CN" dirty="0">
                <a:solidFill>
                  <a:srgbClr val="6A8759"/>
                </a:solidFill>
              </a:rPr>
            </a:br>
            <a:r>
              <a:rPr lang="en-US" altLang="zh-CN" dirty="0" smtClean="0"/>
              <a:t>}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endParaRPr kumimoji="1"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664200" y="3552882"/>
            <a:ext cx="5562600" cy="267874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2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it-IT" altLang="zh-CN" dirty="0"/>
              <a:t/>
            </a:r>
            <a:br>
              <a:rPr lang="it-IT" altLang="zh-CN" dirty="0"/>
            </a:br>
            <a:r>
              <a:rPr lang="it-IT" altLang="zh-CN" b="1" dirty="0" err="1">
                <a:solidFill>
                  <a:srgbClr val="CC7832"/>
                </a:solidFill>
              </a:rPr>
              <a:t>const</a:t>
            </a:r>
            <a:r>
              <a:rPr lang="it-IT" altLang="zh-CN" b="1" dirty="0">
                <a:solidFill>
                  <a:srgbClr val="CC7832"/>
                </a:solidFill>
              </a:rPr>
              <a:t> </a:t>
            </a:r>
            <a:r>
              <a:rPr lang="it-IT" altLang="zh-CN" dirty="0" err="1"/>
              <a:t>obj</a:t>
            </a:r>
            <a:r>
              <a:rPr lang="it-IT" altLang="zh-CN" dirty="0"/>
              <a:t> = {</a:t>
            </a:r>
            <a:br>
              <a:rPr lang="it-IT" altLang="zh-CN" dirty="0"/>
            </a:br>
            <a:r>
              <a:rPr lang="it-IT" altLang="zh-CN" dirty="0"/>
              <a:t>  </a:t>
            </a:r>
            <a:r>
              <a:rPr lang="it-IT" altLang="zh-CN" dirty="0" err="1">
                <a:solidFill>
                  <a:srgbClr val="FFC66D"/>
                </a:solidFill>
              </a:rPr>
              <a:t>foo</a:t>
            </a:r>
            <a:r>
              <a:rPr lang="it-IT" altLang="zh-CN" dirty="0"/>
              <a:t>() {</a:t>
            </a:r>
            <a:br>
              <a:rPr lang="it-IT" altLang="zh-CN" dirty="0"/>
            </a:br>
            <a:r>
              <a:rPr lang="it-IT" altLang="zh-CN" dirty="0"/>
              <a:t>    </a:t>
            </a:r>
            <a:r>
              <a:rPr lang="it-IT" altLang="zh-CN" dirty="0" err="1">
                <a:solidFill>
                  <a:srgbClr val="9876AA"/>
                </a:solidFill>
              </a:rPr>
              <a:t>console</a:t>
            </a:r>
            <a:r>
              <a:rPr lang="it-IT" altLang="zh-CN" dirty="0" err="1"/>
              <a:t>.</a:t>
            </a:r>
            <a:r>
              <a:rPr lang="it-IT" altLang="zh-CN" dirty="0" err="1">
                <a:solidFill>
                  <a:srgbClr val="FFC66D"/>
                </a:solidFill>
              </a:rPr>
              <a:t>log</a:t>
            </a:r>
            <a:r>
              <a:rPr lang="it-IT" altLang="zh-CN" dirty="0"/>
              <a:t>(</a:t>
            </a:r>
            <a:r>
              <a:rPr lang="it-IT" altLang="zh-CN" dirty="0">
                <a:solidFill>
                  <a:srgbClr val="6A8759"/>
                </a:solidFill>
              </a:rPr>
              <a:t>"hello </a:t>
            </a:r>
            <a:r>
              <a:rPr lang="it-IT" altLang="zh-CN" dirty="0" err="1">
                <a:solidFill>
                  <a:srgbClr val="6A8759"/>
                </a:solidFill>
              </a:rPr>
              <a:t>wolrd</a:t>
            </a:r>
            <a:r>
              <a:rPr lang="it-IT" altLang="zh-CN" dirty="0">
                <a:solidFill>
                  <a:srgbClr val="6A8759"/>
                </a:solidFill>
              </a:rPr>
              <a:t>"</a:t>
            </a:r>
            <a:r>
              <a:rPr lang="it-IT" altLang="zh-CN" dirty="0"/>
              <a:t>)</a:t>
            </a:r>
            <a:br>
              <a:rPr lang="it-IT" altLang="zh-CN" dirty="0"/>
            </a:br>
            <a:r>
              <a:rPr lang="it-IT" altLang="zh-CN" dirty="0"/>
              <a:t>  }</a:t>
            </a:r>
            <a:br>
              <a:rPr lang="it-IT" altLang="zh-CN" dirty="0"/>
            </a:br>
            <a:r>
              <a:rPr lang="it-IT" altLang="zh-CN" dirty="0"/>
              <a:t>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9805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</a:t>
            </a:r>
            <a:r>
              <a:rPr kumimoji="1" lang="zh-CN" altLang="en-US" dirty="0" smtClean="0"/>
              <a:t>解构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altLang="zh-CN" b="1" dirty="0" err="1" smtClean="0">
                <a:solidFill>
                  <a:srgbClr val="CC7832"/>
                </a:solidFill>
              </a:rPr>
              <a:t>const</a:t>
            </a:r>
            <a:r>
              <a:rPr lang="pt-BR" altLang="zh-CN" b="1" dirty="0" smtClean="0">
                <a:solidFill>
                  <a:srgbClr val="CC7832"/>
                </a:solidFill>
              </a:rPr>
              <a:t> </a:t>
            </a:r>
            <a:r>
              <a:rPr lang="pt-BR" altLang="zh-CN" dirty="0" err="1"/>
              <a:t>list</a:t>
            </a:r>
            <a:r>
              <a:rPr lang="pt-BR" altLang="zh-CN" dirty="0"/>
              <a:t> = [ </a:t>
            </a:r>
            <a:r>
              <a:rPr lang="pt-BR" altLang="zh-CN" dirty="0">
                <a:solidFill>
                  <a:srgbClr val="6897BB"/>
                </a:solidFill>
              </a:rPr>
              <a:t>1</a:t>
            </a:r>
            <a:r>
              <a:rPr lang="pt-BR" altLang="zh-CN" dirty="0">
                <a:solidFill>
                  <a:srgbClr val="CC7832"/>
                </a:solidFill>
              </a:rPr>
              <a:t>, </a:t>
            </a:r>
            <a:r>
              <a:rPr lang="pt-BR" altLang="zh-CN" dirty="0">
                <a:solidFill>
                  <a:srgbClr val="6897BB"/>
                </a:solidFill>
              </a:rPr>
              <a:t>2</a:t>
            </a:r>
            <a:r>
              <a:rPr lang="pt-BR" altLang="zh-CN" dirty="0">
                <a:solidFill>
                  <a:srgbClr val="CC7832"/>
                </a:solidFill>
              </a:rPr>
              <a:t>, </a:t>
            </a:r>
            <a:r>
              <a:rPr lang="pt-BR" altLang="zh-CN" dirty="0">
                <a:solidFill>
                  <a:srgbClr val="6897BB"/>
                </a:solidFill>
              </a:rPr>
              <a:t>3 </a:t>
            </a:r>
            <a:r>
              <a:rPr lang="pt-BR" altLang="zh-CN" dirty="0" smtClean="0"/>
              <a:t>]</a:t>
            </a:r>
            <a:br>
              <a:rPr lang="pt-BR" altLang="zh-CN" dirty="0" smtClean="0"/>
            </a:br>
            <a:r>
              <a:rPr lang="pt-BR" altLang="zh-CN" b="1" dirty="0" err="1" smtClean="0">
                <a:solidFill>
                  <a:srgbClr val="CC7832"/>
                </a:solidFill>
              </a:rPr>
              <a:t>const</a:t>
            </a:r>
            <a:r>
              <a:rPr lang="pt-BR" altLang="zh-CN" b="1" dirty="0" smtClean="0">
                <a:solidFill>
                  <a:srgbClr val="CC7832"/>
                </a:solidFill>
              </a:rPr>
              <a:t> </a:t>
            </a:r>
            <a:r>
              <a:rPr lang="pt-BR" altLang="zh-CN" dirty="0" smtClean="0"/>
              <a:t>[ </a:t>
            </a:r>
            <a:r>
              <a:rPr lang="pt-BR" altLang="zh-CN" dirty="0"/>
              <a:t>a</a:t>
            </a:r>
            <a:r>
              <a:rPr lang="pt-BR" altLang="zh-CN" dirty="0">
                <a:solidFill>
                  <a:srgbClr val="CC7832"/>
                </a:solidFill>
              </a:rPr>
              <a:t>, , </a:t>
            </a:r>
            <a:r>
              <a:rPr lang="pt-BR" altLang="zh-CN" dirty="0" err="1"/>
              <a:t>b</a:t>
            </a:r>
            <a:r>
              <a:rPr lang="pt-BR" altLang="zh-CN" dirty="0"/>
              <a:t> ] = </a:t>
            </a:r>
            <a:r>
              <a:rPr lang="pt-BR" altLang="zh-CN" dirty="0" err="1"/>
              <a:t>list</a:t>
            </a:r>
            <a:r>
              <a:rPr lang="pt-BR" altLang="zh-CN" dirty="0"/>
              <a:t/>
            </a:r>
            <a:br>
              <a:rPr lang="pt-BR" altLang="zh-CN" dirty="0"/>
            </a:br>
            <a:r>
              <a:rPr lang="pt-BR" altLang="zh-CN" dirty="0" smtClean="0"/>
              <a:t>[ </a:t>
            </a:r>
            <a:r>
              <a:rPr lang="pt-BR" altLang="zh-CN" dirty="0" err="1"/>
              <a:t>b</a:t>
            </a:r>
            <a:r>
              <a:rPr lang="pt-BR" altLang="zh-CN" dirty="0" smtClean="0">
                <a:solidFill>
                  <a:srgbClr val="CC7832"/>
                </a:solidFill>
              </a:rPr>
              <a:t>, </a:t>
            </a:r>
            <a:r>
              <a:rPr lang="pt-BR" altLang="zh-CN" dirty="0"/>
              <a:t>a ] = [ a</a:t>
            </a:r>
            <a:r>
              <a:rPr lang="pt-BR" altLang="zh-CN" dirty="0">
                <a:solidFill>
                  <a:srgbClr val="CC7832"/>
                </a:solidFill>
              </a:rPr>
              <a:t>, </a:t>
            </a:r>
            <a:r>
              <a:rPr lang="pt-BR" altLang="zh-CN" dirty="0" err="1"/>
              <a:t>b</a:t>
            </a:r>
            <a:r>
              <a:rPr lang="pt-BR" altLang="zh-CN" dirty="0"/>
              <a:t> </a:t>
            </a:r>
            <a:r>
              <a:rPr lang="pt-BR" altLang="zh-CN" dirty="0" smtClean="0"/>
              <a:t>]</a:t>
            </a:r>
          </a:p>
          <a:p>
            <a:pPr marL="0" indent="0">
              <a:buNone/>
            </a:pPr>
            <a:endParaRPr kumimoji="1" lang="pt-BR" altLang="zh-CN" dirty="0"/>
          </a:p>
          <a:p>
            <a:pPr marL="0" indent="0">
              <a:buNone/>
            </a:pPr>
            <a:r>
              <a:rPr kumimoji="1" lang="pt-BR" altLang="zh-CN" dirty="0" smtClean="0"/>
              <a:t>//</a:t>
            </a:r>
            <a:r>
              <a:rPr kumimoji="1" lang="zh-CN" altLang="en-US" dirty="0" smtClean="0"/>
              <a:t>模式匹配（人类理解很简单， 机器处理较复杂）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5080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</a:t>
            </a:r>
            <a:r>
              <a:rPr kumimoji="1" lang="zh-CN" altLang="en-US" dirty="0" smtClean="0"/>
              <a:t>解构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altLang="zh-CN" b="1" dirty="0" err="1" smtClean="0">
                <a:solidFill>
                  <a:srgbClr val="CC7832"/>
                </a:solidFill>
              </a:rPr>
              <a:t>const</a:t>
            </a:r>
            <a:r>
              <a:rPr lang="es-ES_tradnl" altLang="zh-CN" b="1" dirty="0" smtClean="0">
                <a:solidFill>
                  <a:srgbClr val="CC7832"/>
                </a:solidFill>
              </a:rPr>
              <a:t> </a:t>
            </a:r>
            <a:r>
              <a:rPr lang="es-ES_tradnl" altLang="zh-CN" dirty="0" err="1"/>
              <a:t>obj</a:t>
            </a:r>
            <a:r>
              <a:rPr lang="es-ES_tradnl" altLang="zh-CN" dirty="0"/>
              <a:t> = {</a:t>
            </a:r>
            <a:br>
              <a:rPr lang="es-ES_tradnl" altLang="zh-CN" dirty="0"/>
            </a:br>
            <a:r>
              <a:rPr lang="es-ES_tradnl" altLang="zh-CN" dirty="0"/>
              <a:t>  </a:t>
            </a:r>
            <a:r>
              <a:rPr lang="es-ES_tradnl" altLang="zh-CN" dirty="0" smtClean="0">
                <a:solidFill>
                  <a:srgbClr val="9876AA"/>
                </a:solidFill>
              </a:rPr>
              <a:t>x </a:t>
            </a:r>
            <a:r>
              <a:rPr lang="es-ES_tradnl" altLang="zh-CN" dirty="0" smtClean="0"/>
              <a:t>: </a:t>
            </a:r>
            <a:r>
              <a:rPr lang="es-ES_tradnl" altLang="zh-CN" dirty="0">
                <a:solidFill>
                  <a:srgbClr val="6897BB"/>
                </a:solidFill>
              </a:rPr>
              <a:t>1</a:t>
            </a:r>
            <a:r>
              <a:rPr lang="es-ES_tradnl" altLang="zh-CN" dirty="0">
                <a:solidFill>
                  <a:srgbClr val="CC7832"/>
                </a:solidFill>
              </a:rPr>
              <a:t>, </a:t>
            </a:r>
            <a:r>
              <a:rPr lang="es-ES_tradnl" altLang="zh-CN" dirty="0">
                <a:solidFill>
                  <a:srgbClr val="9876AA"/>
                </a:solidFill>
              </a:rPr>
              <a:t>y </a:t>
            </a:r>
            <a:r>
              <a:rPr lang="es-ES_tradnl" altLang="zh-CN" dirty="0"/>
              <a:t>: </a:t>
            </a:r>
            <a:r>
              <a:rPr lang="es-ES_tradnl" altLang="zh-CN" dirty="0">
                <a:solidFill>
                  <a:srgbClr val="6897BB"/>
                </a:solidFill>
              </a:rPr>
              <a:t>2</a:t>
            </a:r>
            <a:r>
              <a:rPr lang="es-ES_tradnl" altLang="zh-CN" dirty="0">
                <a:solidFill>
                  <a:srgbClr val="CC7832"/>
                </a:solidFill>
              </a:rPr>
              <a:t>, </a:t>
            </a:r>
            <a:r>
              <a:rPr lang="es-ES_tradnl" altLang="zh-CN" dirty="0">
                <a:solidFill>
                  <a:srgbClr val="9876AA"/>
                </a:solidFill>
              </a:rPr>
              <a:t>z </a:t>
            </a:r>
            <a:r>
              <a:rPr lang="es-ES_tradnl" altLang="zh-CN" dirty="0"/>
              <a:t>: </a:t>
            </a:r>
            <a:r>
              <a:rPr lang="es-ES_tradnl" altLang="zh-CN" dirty="0">
                <a:solidFill>
                  <a:srgbClr val="6897BB"/>
                </a:solidFill>
              </a:rPr>
              <a:t>3</a:t>
            </a:r>
            <a:br>
              <a:rPr lang="es-ES_tradnl" altLang="zh-CN" dirty="0">
                <a:solidFill>
                  <a:srgbClr val="6897BB"/>
                </a:solidFill>
              </a:rPr>
            </a:br>
            <a:r>
              <a:rPr lang="es-ES_tradnl" altLang="zh-CN" dirty="0" smtClean="0"/>
              <a:t>}</a:t>
            </a:r>
            <a:r>
              <a:rPr lang="es-ES_tradnl" altLang="zh-CN" dirty="0"/>
              <a:t/>
            </a:r>
            <a:br>
              <a:rPr lang="es-ES_tradnl" altLang="zh-CN" dirty="0"/>
            </a:br>
            <a:r>
              <a:rPr lang="es-ES_tradnl" altLang="zh-CN" b="1" dirty="0" err="1">
                <a:solidFill>
                  <a:srgbClr val="CC7832"/>
                </a:solidFill>
              </a:rPr>
              <a:t>const</a:t>
            </a:r>
            <a:r>
              <a:rPr lang="es-ES_tradnl" altLang="zh-CN" b="1" dirty="0">
                <a:solidFill>
                  <a:srgbClr val="CC7832"/>
                </a:solidFill>
              </a:rPr>
              <a:t> </a:t>
            </a:r>
            <a:r>
              <a:rPr lang="es-ES_tradnl" altLang="zh-CN" dirty="0"/>
              <a:t>{ x</a:t>
            </a:r>
            <a:r>
              <a:rPr lang="es-ES_tradnl" altLang="zh-CN" dirty="0">
                <a:solidFill>
                  <a:srgbClr val="CC7832"/>
                </a:solidFill>
              </a:rPr>
              <a:t>, </a:t>
            </a:r>
            <a:r>
              <a:rPr lang="es-ES_tradnl" altLang="zh-CN" dirty="0"/>
              <a:t>y</a:t>
            </a:r>
            <a:r>
              <a:rPr lang="es-ES_tradnl" altLang="zh-CN" dirty="0">
                <a:solidFill>
                  <a:srgbClr val="CC7832"/>
                </a:solidFill>
              </a:rPr>
              <a:t>, </a:t>
            </a:r>
            <a:r>
              <a:rPr lang="es-ES_tradnl" altLang="zh-CN" dirty="0"/>
              <a:t>z } = </a:t>
            </a:r>
            <a:r>
              <a:rPr lang="es-ES_tradnl" altLang="zh-CN" dirty="0" err="1"/>
              <a:t>obj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73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Es6 – </a:t>
            </a:r>
            <a:r>
              <a:rPr kumimoji="1" lang="zh-CN" altLang="en-US" dirty="0" smtClean="0"/>
              <a:t>解构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solidFill>
            <a:schemeClr val="bg1">
              <a:lumMod val="85000"/>
              <a:lumOff val="15000"/>
            </a:schemeClr>
          </a:solidFill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de-DE" altLang="zh-CN" dirty="0"/>
              <a:t/>
            </a:r>
            <a:br>
              <a:rPr lang="de-DE" altLang="zh-CN" dirty="0"/>
            </a:br>
            <a:r>
              <a:rPr lang="de-DE" altLang="zh-CN" b="1" dirty="0" err="1">
                <a:solidFill>
                  <a:srgbClr val="CC7832"/>
                </a:solidFill>
              </a:rPr>
              <a:t>const</a:t>
            </a:r>
            <a:r>
              <a:rPr lang="de-DE" altLang="zh-CN" b="1" dirty="0">
                <a:solidFill>
                  <a:srgbClr val="CC7832"/>
                </a:solidFill>
              </a:rPr>
              <a:t> </a:t>
            </a:r>
            <a:r>
              <a:rPr lang="de-DE" altLang="zh-CN" dirty="0" err="1"/>
              <a:t>obj</a:t>
            </a:r>
            <a:r>
              <a:rPr lang="de-DE" altLang="zh-CN" dirty="0"/>
              <a:t> = {</a:t>
            </a:r>
            <a:br>
              <a:rPr lang="de-DE" altLang="zh-CN" dirty="0"/>
            </a:br>
            <a:r>
              <a:rPr lang="de-DE" altLang="zh-CN" dirty="0"/>
              <a:t>  </a:t>
            </a:r>
            <a:r>
              <a:rPr lang="de-DE" altLang="zh-CN" dirty="0">
                <a:solidFill>
                  <a:srgbClr val="9876AA"/>
                </a:solidFill>
              </a:rPr>
              <a:t>x </a:t>
            </a:r>
            <a:r>
              <a:rPr lang="de-DE" altLang="zh-CN" dirty="0"/>
              <a:t>: {</a:t>
            </a:r>
            <a:br>
              <a:rPr lang="de-DE" altLang="zh-CN" dirty="0"/>
            </a:br>
            <a:r>
              <a:rPr lang="de-DE" altLang="zh-CN" dirty="0"/>
              <a:t>    </a:t>
            </a:r>
            <a:r>
              <a:rPr lang="de-DE" altLang="zh-CN" dirty="0">
                <a:solidFill>
                  <a:srgbClr val="9876AA"/>
                </a:solidFill>
              </a:rPr>
              <a:t>a </a:t>
            </a:r>
            <a:r>
              <a:rPr lang="de-DE" altLang="zh-CN" dirty="0"/>
              <a:t>: </a:t>
            </a:r>
            <a:r>
              <a:rPr lang="de-DE" altLang="zh-CN" dirty="0">
                <a:solidFill>
                  <a:srgbClr val="6897BB"/>
                </a:solidFill>
              </a:rPr>
              <a:t>1</a:t>
            </a:r>
            <a:r>
              <a:rPr lang="de-DE" altLang="zh-CN" dirty="0">
                <a:solidFill>
                  <a:srgbClr val="CC7832"/>
                </a:solidFill>
              </a:rPr>
              <a:t>, </a:t>
            </a:r>
            <a:r>
              <a:rPr lang="de-DE" altLang="zh-CN" dirty="0">
                <a:solidFill>
                  <a:srgbClr val="9876AA"/>
                </a:solidFill>
              </a:rPr>
              <a:t>b </a:t>
            </a:r>
            <a:r>
              <a:rPr lang="de-DE" altLang="zh-CN" dirty="0"/>
              <a:t>: </a:t>
            </a:r>
            <a:r>
              <a:rPr lang="de-DE" altLang="zh-CN" dirty="0">
                <a:solidFill>
                  <a:srgbClr val="6897BB"/>
                </a:solidFill>
              </a:rPr>
              <a:t>2</a:t>
            </a:r>
            <a:r>
              <a:rPr lang="de-DE" altLang="zh-CN" dirty="0">
                <a:solidFill>
                  <a:srgbClr val="CC7832"/>
                </a:solidFill>
              </a:rPr>
              <a:t>, </a:t>
            </a:r>
            <a:r>
              <a:rPr lang="de-DE" altLang="zh-CN" dirty="0">
                <a:solidFill>
                  <a:srgbClr val="9876AA"/>
                </a:solidFill>
              </a:rPr>
              <a:t>c </a:t>
            </a:r>
            <a:r>
              <a:rPr lang="de-DE" altLang="zh-CN" dirty="0"/>
              <a:t>: </a:t>
            </a:r>
            <a:r>
              <a:rPr lang="de-DE" altLang="zh-CN" dirty="0">
                <a:solidFill>
                  <a:srgbClr val="6897BB"/>
                </a:solidFill>
              </a:rPr>
              <a:t>3</a:t>
            </a:r>
            <a:br>
              <a:rPr lang="de-DE" altLang="zh-CN" dirty="0">
                <a:solidFill>
                  <a:srgbClr val="6897BB"/>
                </a:solidFill>
              </a:rPr>
            </a:br>
            <a:r>
              <a:rPr lang="de-DE" altLang="zh-CN" dirty="0">
                <a:solidFill>
                  <a:srgbClr val="6897BB"/>
                </a:solidFill>
              </a:rPr>
              <a:t>  </a:t>
            </a:r>
            <a:r>
              <a:rPr lang="de-DE" altLang="zh-CN" dirty="0"/>
              <a:t>}</a:t>
            </a:r>
            <a:r>
              <a:rPr lang="de-DE" altLang="zh-CN" dirty="0">
                <a:solidFill>
                  <a:srgbClr val="CC7832"/>
                </a:solidFill>
              </a:rPr>
              <a:t>,</a:t>
            </a:r>
            <a:br>
              <a:rPr lang="de-DE" altLang="zh-CN" dirty="0">
                <a:solidFill>
                  <a:srgbClr val="CC7832"/>
                </a:solidFill>
              </a:rPr>
            </a:br>
            <a:r>
              <a:rPr lang="de-DE" altLang="zh-CN" dirty="0"/>
              <a:t>}</a:t>
            </a:r>
            <a:br>
              <a:rPr lang="de-DE" altLang="zh-CN" dirty="0"/>
            </a:br>
            <a:r>
              <a:rPr lang="de-DE" altLang="zh-CN" dirty="0"/>
              <a:t/>
            </a:r>
            <a:br>
              <a:rPr lang="de-DE" altLang="zh-CN" dirty="0"/>
            </a:br>
            <a:r>
              <a:rPr lang="de-DE" altLang="zh-CN" b="1" dirty="0" err="1">
                <a:solidFill>
                  <a:srgbClr val="CC7832"/>
                </a:solidFill>
              </a:rPr>
              <a:t>const</a:t>
            </a:r>
            <a:r>
              <a:rPr lang="de-DE" altLang="zh-CN" b="1" dirty="0">
                <a:solidFill>
                  <a:srgbClr val="CC7832"/>
                </a:solidFill>
              </a:rPr>
              <a:t> </a:t>
            </a:r>
            <a:r>
              <a:rPr lang="de-DE" altLang="zh-CN" dirty="0"/>
              <a:t>{ x : {b : m } } = </a:t>
            </a:r>
            <a:r>
              <a:rPr lang="de-DE" altLang="zh-CN" dirty="0" err="1"/>
              <a:t>obj</a:t>
            </a:r>
            <a:r>
              <a:rPr lang="de-DE" altLang="zh-CN" dirty="0"/>
              <a:t/>
            </a:r>
            <a:br>
              <a:rPr lang="de-DE" altLang="zh-CN" dirty="0"/>
            </a:br>
            <a:r>
              <a:rPr lang="de-DE" altLang="zh-CN" b="1" dirty="0" err="1">
                <a:solidFill>
                  <a:srgbClr val="CC7832"/>
                </a:solidFill>
              </a:rPr>
              <a:t>const</a:t>
            </a:r>
            <a:r>
              <a:rPr lang="de-DE" altLang="zh-CN" b="1" dirty="0">
                <a:solidFill>
                  <a:srgbClr val="CC7832"/>
                </a:solidFill>
              </a:rPr>
              <a:t> </a:t>
            </a:r>
            <a:r>
              <a:rPr lang="de-DE" altLang="zh-CN" dirty="0"/>
              <a:t>{ x : </a:t>
            </a:r>
            <a:r>
              <a:rPr lang="de-DE" altLang="zh-CN" dirty="0" err="1"/>
              <a:t>g</a:t>
            </a:r>
            <a:r>
              <a:rPr lang="de-DE" altLang="zh-CN" dirty="0"/>
              <a:t> } = </a:t>
            </a:r>
            <a:r>
              <a:rPr lang="de-DE" altLang="zh-CN" dirty="0" err="1"/>
              <a:t>obj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392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13079</TotalTime>
  <Words>279</Words>
  <Application>Microsoft Macintosh PowerPoint</Application>
  <PresentationFormat>宽屏</PresentationFormat>
  <Paragraphs>62</Paragraphs>
  <Slides>22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Baoli SC</vt:lpstr>
      <vt:lpstr>Calibri</vt:lpstr>
      <vt:lpstr>Microsoft YaHei</vt:lpstr>
      <vt:lpstr>STHeiti Light</vt:lpstr>
      <vt:lpstr>宋体</vt:lpstr>
      <vt:lpstr>Arial</vt:lpstr>
      <vt:lpstr>Office Theme</vt:lpstr>
      <vt:lpstr>挑战</vt:lpstr>
      <vt:lpstr>ES6 – 简介 </vt:lpstr>
      <vt:lpstr>基础语法</vt:lpstr>
      <vt:lpstr>ES6  - variables</vt:lpstr>
      <vt:lpstr>Es6 – 箭头表达式</vt:lpstr>
      <vt:lpstr>ES6 – 属性缩写</vt:lpstr>
      <vt:lpstr>Es6 – 解构 </vt:lpstr>
      <vt:lpstr>Es6 – 解构 </vt:lpstr>
      <vt:lpstr>Es6 – 解构 </vt:lpstr>
      <vt:lpstr>Es6 – 解构 </vt:lpstr>
      <vt:lpstr>ES6 – 展开操作符</vt:lpstr>
      <vt:lpstr>Es6 – 解构 </vt:lpstr>
      <vt:lpstr>Es6 - Class</vt:lpstr>
      <vt:lpstr>Es6 - 继承</vt:lpstr>
      <vt:lpstr>Es6 – 静态成员</vt:lpstr>
      <vt:lpstr>ES6 – Build in method</vt:lpstr>
      <vt:lpstr>Es6 - 语法回顾</vt:lpstr>
      <vt:lpstr>ES6 – 第一部分总结</vt:lpstr>
      <vt:lpstr>Import/Export相关</vt:lpstr>
      <vt:lpstr>Es6 – import/export</vt:lpstr>
      <vt:lpstr>Es6 – import/export</vt:lpstr>
      <vt:lpstr>Es6 – 循环引用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Native</dc:title>
  <dc:creator>魏蒙</dc:creator>
  <cp:lastModifiedBy>魏蒙</cp:lastModifiedBy>
  <cp:revision>153</cp:revision>
  <dcterms:created xsi:type="dcterms:W3CDTF">2016-04-30T20:44:58Z</dcterms:created>
  <dcterms:modified xsi:type="dcterms:W3CDTF">2016-07-02T19:50:04Z</dcterms:modified>
</cp:coreProperties>
</file>